
<file path=[Content_Types].xml><?xml version="1.0" encoding="utf-8"?>
<Types xmlns="http://schemas.openxmlformats.org/package/2006/content-types">
  <Default Extension="xml" ContentType="application/xml"/>
  <Default Extension="wmf" ContentType="image/x-wmf"/>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embeddings/oleObject2.bin" ContentType="application/vnd.openxmlformats-officedocument.oleObject"/>
  <Override PartName="/ppt/notesSlides/notesSlide10.xml" ContentType="application/vnd.openxmlformats-officedocument.presentationml.notesSlide+xml"/>
  <Override PartName="/ppt/embeddings/oleObject3.bin" ContentType="application/vnd.openxmlformats-officedocument.oleObject"/>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5"/>
  </p:notesMasterIdLst>
  <p:sldIdLst>
    <p:sldId id="257" r:id="rId2"/>
    <p:sldId id="258" r:id="rId3"/>
    <p:sldId id="413" r:id="rId4"/>
    <p:sldId id="416" r:id="rId5"/>
    <p:sldId id="417" r:id="rId6"/>
    <p:sldId id="415" r:id="rId7"/>
    <p:sldId id="421" r:id="rId8"/>
    <p:sldId id="422" r:id="rId9"/>
    <p:sldId id="423" r:id="rId10"/>
    <p:sldId id="424" r:id="rId11"/>
    <p:sldId id="359" r:id="rId12"/>
    <p:sldId id="271" r:id="rId13"/>
    <p:sldId id="272" r:id="rId14"/>
    <p:sldId id="273" r:id="rId15"/>
    <p:sldId id="466" r:id="rId16"/>
    <p:sldId id="468" r:id="rId17"/>
    <p:sldId id="469" r:id="rId18"/>
    <p:sldId id="274" r:id="rId19"/>
    <p:sldId id="278" r:id="rId20"/>
    <p:sldId id="471" r:id="rId21"/>
    <p:sldId id="289" r:id="rId22"/>
    <p:sldId id="290" r:id="rId23"/>
    <p:sldId id="291" r:id="rId24"/>
    <p:sldId id="292" r:id="rId25"/>
    <p:sldId id="293" r:id="rId26"/>
    <p:sldId id="304" r:id="rId27"/>
    <p:sldId id="305" r:id="rId28"/>
    <p:sldId id="306" r:id="rId29"/>
    <p:sldId id="307" r:id="rId30"/>
    <p:sldId id="308" r:id="rId31"/>
    <p:sldId id="309" r:id="rId32"/>
    <p:sldId id="310" r:id="rId33"/>
    <p:sldId id="311" r:id="rId34"/>
    <p:sldId id="312" r:id="rId35"/>
    <p:sldId id="313" r:id="rId36"/>
    <p:sldId id="314" r:id="rId37"/>
    <p:sldId id="315" r:id="rId38"/>
    <p:sldId id="316" r:id="rId39"/>
    <p:sldId id="326" r:id="rId40"/>
    <p:sldId id="334" r:id="rId41"/>
    <p:sldId id="335" r:id="rId42"/>
    <p:sldId id="336" r:id="rId43"/>
    <p:sldId id="338" r:id="rId44"/>
    <p:sldId id="339" r:id="rId45"/>
    <p:sldId id="340" r:id="rId46"/>
    <p:sldId id="341" r:id="rId47"/>
    <p:sldId id="342" r:id="rId48"/>
    <p:sldId id="343" r:id="rId49"/>
    <p:sldId id="344" r:id="rId50"/>
    <p:sldId id="345" r:id="rId51"/>
    <p:sldId id="367" r:id="rId52"/>
    <p:sldId id="346" r:id="rId53"/>
    <p:sldId id="368" r:id="rId54"/>
    <p:sldId id="427" r:id="rId55"/>
    <p:sldId id="426" r:id="rId56"/>
    <p:sldId id="352" r:id="rId57"/>
    <p:sldId id="353" r:id="rId58"/>
    <p:sldId id="354" r:id="rId59"/>
    <p:sldId id="369" r:id="rId60"/>
    <p:sldId id="370" r:id="rId61"/>
    <p:sldId id="355" r:id="rId62"/>
    <p:sldId id="366" r:id="rId63"/>
    <p:sldId id="410" r:id="rId64"/>
    <p:sldId id="372" r:id="rId65"/>
    <p:sldId id="376" r:id="rId66"/>
    <p:sldId id="377" r:id="rId67"/>
    <p:sldId id="450" r:id="rId68"/>
    <p:sldId id="459" r:id="rId69"/>
    <p:sldId id="460" r:id="rId70"/>
    <p:sldId id="449" r:id="rId71"/>
    <p:sldId id="451" r:id="rId72"/>
    <p:sldId id="458" r:id="rId73"/>
    <p:sldId id="457" r:id="rId74"/>
    <p:sldId id="462" r:id="rId75"/>
    <p:sldId id="461" r:id="rId76"/>
    <p:sldId id="455" r:id="rId77"/>
    <p:sldId id="386" r:id="rId78"/>
    <p:sldId id="388" r:id="rId79"/>
    <p:sldId id="373" r:id="rId80"/>
    <p:sldId id="371" r:id="rId81"/>
    <p:sldId id="463" r:id="rId82"/>
    <p:sldId id="464" r:id="rId83"/>
    <p:sldId id="465" r:id="rId84"/>
    <p:sldId id="356" r:id="rId85"/>
    <p:sldId id="374" r:id="rId86"/>
    <p:sldId id="389" r:id="rId87"/>
    <p:sldId id="390" r:id="rId88"/>
    <p:sldId id="391" r:id="rId89"/>
    <p:sldId id="392" r:id="rId90"/>
    <p:sldId id="393" r:id="rId91"/>
    <p:sldId id="394" r:id="rId92"/>
    <p:sldId id="395" r:id="rId93"/>
    <p:sldId id="396" r:id="rId94"/>
    <p:sldId id="397" r:id="rId95"/>
    <p:sldId id="398" r:id="rId96"/>
    <p:sldId id="399" r:id="rId97"/>
    <p:sldId id="400" r:id="rId98"/>
    <p:sldId id="401" r:id="rId99"/>
    <p:sldId id="402" r:id="rId100"/>
    <p:sldId id="405" r:id="rId101"/>
    <p:sldId id="406" r:id="rId102"/>
    <p:sldId id="407" r:id="rId103"/>
    <p:sldId id="408" r:id="rId10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81" d="100"/>
          <a:sy n="81" d="100"/>
        </p:scale>
        <p:origin x="-1032" y="-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notesMaster" Target="notesMasters/notesMaster1.xml"/><Relationship Id="rId106" Type="http://schemas.openxmlformats.org/officeDocument/2006/relationships/printerSettings" Target="printerSettings/printerSettings1.bin"/><Relationship Id="rId107"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viewProps" Target="viewProps.xml"/><Relationship Id="rId109"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0" Type="http://schemas.openxmlformats.org/officeDocument/2006/relationships/tableStyles" Target="tableStyles.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D4DADE-AF2C-514D-9951-EBBB9596F76B}" type="datetimeFigureOut">
              <a:rPr lang="en-US" smtClean="0"/>
              <a:pPr/>
              <a:t>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1B0806-6FA5-6F44-9B83-FC4368E5D6E0}" type="slidenum">
              <a:rPr lang="en-US" smtClean="0"/>
              <a:pPr/>
              <a:t>‹#›</a:t>
            </a:fld>
            <a:endParaRPr lang="en-US"/>
          </a:p>
        </p:txBody>
      </p:sp>
    </p:spTree>
    <p:extLst>
      <p:ext uri="{BB962C8B-B14F-4D97-AF65-F5344CB8AC3E}">
        <p14:creationId xmlns:p14="http://schemas.microsoft.com/office/powerpoint/2010/main" val="29190585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1B0806-6FA5-6F44-9B83-FC4368E5D6E0}"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1B0806-6FA5-6F44-9B83-FC4368E5D6E0}"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1B0806-6FA5-6F44-9B83-FC4368E5D6E0}"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This is STAGE</a:t>
            </a:r>
            <a:r>
              <a:rPr lang="en-US" sz="1400" baseline="0" dirty="0" smtClean="0"/>
              <a:t> 1: SYSTEM 1 THINKING, OBSESSIVE THOUGHT. OXYTOCIN, THE HORMONE OF BONDING, ALSO SUSPEND FEAR, AND POOR JUDGMENT, WE  IGNORE RED FLAGS THAT OUR LOVER IS UNTRUSTWORTHY.   DOPAMINE: THE FEELING THAT SOMETHING BIG AND WONDERFUL IS ABOUT TO HAPPEN IF WE EXPLORE AND TAKE RISKS. </a:t>
            </a:r>
            <a:endParaRPr lang="en-US" sz="1400" dirty="0"/>
          </a:p>
        </p:txBody>
      </p:sp>
      <p:sp>
        <p:nvSpPr>
          <p:cNvPr id="4" name="Slide Number Placeholder 3"/>
          <p:cNvSpPr>
            <a:spLocks noGrp="1"/>
          </p:cNvSpPr>
          <p:nvPr>
            <p:ph type="sldNum" sz="quarter" idx="10"/>
          </p:nvPr>
        </p:nvSpPr>
        <p:spPr/>
        <p:txBody>
          <a:bodyPr/>
          <a:lstStyle/>
          <a:p>
            <a:fld id="{60650497-82B1-4D40-B205-E4DBAAFD0622}"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1B0806-6FA5-6F44-9B83-FC4368E5D6E0}"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STAGE 2. NOW, AS THE</a:t>
            </a:r>
            <a:r>
              <a:rPr lang="en-US" baseline="0" dirty="0" smtClean="0"/>
              <a:t> HAZE OF POOR JUDGMENT FADES, WE START SEEING THE RED FLAGS. AS WE START TO BUILD TRUST AND LOYALTY WE USE MORE AND MORE SYSTEM 2 THINKING. AS KAHNEMAN POINTS OUT THOUGH, SYSTEM 2 IS VERY LAZY, AND MAY JUST GIVE US THE IMPRESSION THAT WE DID THIS THINKING WHEN WE ACTUALLY DIDN’T. </a:t>
            </a:r>
            <a:endParaRPr lang="en-US" dirty="0"/>
          </a:p>
        </p:txBody>
      </p:sp>
      <p:sp>
        <p:nvSpPr>
          <p:cNvPr id="4" name="Slide Number Placeholder 3"/>
          <p:cNvSpPr>
            <a:spLocks noGrp="1"/>
          </p:cNvSpPr>
          <p:nvPr>
            <p:ph type="sldNum" sz="quarter" idx="10"/>
          </p:nvPr>
        </p:nvSpPr>
        <p:spPr/>
        <p:txBody>
          <a:bodyPr/>
          <a:lstStyle/>
          <a:p>
            <a:fld id="{60650497-82B1-4D40-B205-E4DBAAFD0622}"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miter lim="800000"/>
            <a:headEnd/>
            <a:tailEnd/>
          </a:ln>
        </p:spPr>
        <p:txBody>
          <a:bodyPr/>
          <a:lstStyle/>
          <a:p>
            <a:fld id="{522EE6F9-9957-480E-AA88-E57580C2CAAC}" type="slidenum">
              <a:rPr lang="en-US"/>
              <a:pPr/>
              <a:t>16</a:t>
            </a:fld>
            <a:endParaRPr lang="en-US" dirty="0"/>
          </a:p>
        </p:txBody>
      </p:sp>
      <p:sp>
        <p:nvSpPr>
          <p:cNvPr id="40963" name="Rectangle 2"/>
          <p:cNvSpPr>
            <a:spLocks noGrp="1" noRot="1" noChangeAspect="1" noChangeArrowheads="1" noTextEdit="1"/>
          </p:cNvSpPr>
          <p:nvPr>
            <p:ph type="sldImg"/>
          </p:nvPr>
        </p:nvSpPr>
        <p:spPr>
          <a:xfrm>
            <a:off x="1143000" y="685800"/>
            <a:ext cx="4572000" cy="3429000"/>
          </a:xfrm>
          <a:ln/>
        </p:spPr>
      </p:sp>
      <p:sp>
        <p:nvSpPr>
          <p:cNvPr id="40964" name="Rectangle 3"/>
          <p:cNvSpPr>
            <a:spLocks noGrp="1" noChangeArrowheads="1"/>
          </p:cNvSpPr>
          <p:nvPr>
            <p:ph type="body" idx="1"/>
          </p:nvPr>
        </p:nvSpPr>
        <p:spPr>
          <a:noFill/>
        </p:spPr>
        <p:txBody>
          <a:bodyPr/>
          <a:lstStyle/>
          <a:p>
            <a:pPr eaLnBrk="1" hangingPunct="1"/>
            <a:endParaRPr lang="en-US" dirty="0" smtClean="0">
              <a:latin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miter lim="800000"/>
            <a:headEnd/>
            <a:tailEnd/>
          </a:ln>
        </p:spPr>
        <p:txBody>
          <a:bodyPr/>
          <a:lstStyle/>
          <a:p>
            <a:fld id="{C04A8C0A-68B6-456C-A637-A779A87D53A8}" type="slidenum">
              <a:rPr lang="en-US"/>
              <a:pPr/>
              <a:t>17</a:t>
            </a:fld>
            <a:endParaRPr lang="en-US" dirty="0"/>
          </a:p>
        </p:txBody>
      </p:sp>
      <p:sp>
        <p:nvSpPr>
          <p:cNvPr id="43011" name="Rectangle 2"/>
          <p:cNvSpPr>
            <a:spLocks noGrp="1" noRot="1" noChangeAspect="1" noChangeArrowheads="1" noTextEdit="1"/>
          </p:cNvSpPr>
          <p:nvPr>
            <p:ph type="sldImg"/>
          </p:nvPr>
        </p:nvSpPr>
        <p:spPr>
          <a:xfrm>
            <a:off x="1143000" y="685800"/>
            <a:ext cx="4572000" cy="3429000"/>
          </a:xfrm>
          <a:ln/>
        </p:spPr>
      </p:sp>
      <p:sp>
        <p:nvSpPr>
          <p:cNvPr id="43012" name="Rectangle 3"/>
          <p:cNvSpPr>
            <a:spLocks noGrp="1" noChangeArrowheads="1"/>
          </p:cNvSpPr>
          <p:nvPr>
            <p:ph type="body" idx="1"/>
          </p:nvPr>
        </p:nvSpPr>
        <p:spPr>
          <a:noFill/>
        </p:spPr>
        <p:txBody>
          <a:bodyPr/>
          <a:lstStyle/>
          <a:p>
            <a:pPr eaLnBrk="1" hangingPunct="1"/>
            <a:endParaRPr lang="en-US" dirty="0" smtClean="0">
              <a:latin typeface="Times New Roma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119774-B889-164E-B79F-AB13CC3D2E3D}"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1B0806-6FA5-6F44-9B83-FC4368E5D6E0}"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1B0806-6FA5-6F44-9B83-FC4368E5D6E0}"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1B0806-6FA5-6F44-9B83-FC4368E5D6E0}"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1B0806-6FA5-6F44-9B83-FC4368E5D6E0}"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1B0806-6FA5-6F44-9B83-FC4368E5D6E0}"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NOTE THAT JENNY’S PAYOFFS SHOW THAT REGARDLESS OF WHAT SHE DOES, GETTING AL TO CLEAN EARNS HER 12 POINTS. IF SHE CLEANS, REGARDLESS OF WHAT AL DOES, SHE ONLY EARNS 8 POINTS. AL EARNS 11 POINTS IF HE GETS JENNY TO CLEAN, BUT HIS CLEANING ONLY EARNS HIM ONE POINT. SO EACH WILL TRY TO GET THEIR</a:t>
            </a:r>
            <a:r>
              <a:rPr lang="en-US" baseline="0" dirty="0" smtClean="0"/>
              <a:t> PARTNER TO CLEAN. </a:t>
            </a:r>
            <a:endParaRPr lang="en-US" dirty="0"/>
          </a:p>
        </p:txBody>
      </p:sp>
      <p:sp>
        <p:nvSpPr>
          <p:cNvPr id="4" name="Slide Number Placeholder 3"/>
          <p:cNvSpPr>
            <a:spLocks noGrp="1"/>
          </p:cNvSpPr>
          <p:nvPr>
            <p:ph type="sldNum" sz="quarter" idx="10"/>
          </p:nvPr>
        </p:nvSpPr>
        <p:spPr/>
        <p:txBody>
          <a:bodyPr/>
          <a:lstStyle/>
          <a:p>
            <a:fld id="{778D156D-20F0-C34C-A727-863DEC35AD31}" type="slidenum">
              <a:rPr lang="en-US" smtClean="0"/>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1B0806-6FA5-6F44-9B83-FC4368E5D6E0}" type="slidenum">
              <a:rPr lang="en-US" smtClean="0"/>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miter lim="800000"/>
            <a:headEnd/>
            <a:tailEnd/>
          </a:ln>
        </p:spPr>
        <p:txBody>
          <a:bodyPr/>
          <a:lstStyle/>
          <a:p>
            <a:fld id="{2639C406-6907-4A0B-A47C-16DCDF341789}" type="slidenum">
              <a:rPr lang="en-US"/>
              <a:pPr/>
              <a:t>26</a:t>
            </a:fld>
            <a:endParaRPr lang="en-US" dirty="0"/>
          </a:p>
        </p:txBody>
      </p:sp>
      <p:sp>
        <p:nvSpPr>
          <p:cNvPr id="66563" name="Rectangle 2"/>
          <p:cNvSpPr>
            <a:spLocks noGrp="1" noRot="1" noChangeAspect="1" noChangeArrowheads="1" noTextEdit="1"/>
          </p:cNvSpPr>
          <p:nvPr>
            <p:ph type="sldImg"/>
          </p:nvPr>
        </p:nvSpPr>
        <p:spPr>
          <a:xfrm>
            <a:off x="1143000" y="685800"/>
            <a:ext cx="4572000" cy="3429000"/>
          </a:xfrm>
          <a:ln/>
        </p:spPr>
      </p:sp>
      <p:sp>
        <p:nvSpPr>
          <p:cNvPr id="66564" name="Rectangle 3"/>
          <p:cNvSpPr>
            <a:spLocks noGrp="1" noChangeArrowheads="1"/>
          </p:cNvSpPr>
          <p:nvPr>
            <p:ph type="body" idx="1"/>
          </p:nvPr>
        </p:nvSpPr>
        <p:spPr>
          <a:noFill/>
        </p:spPr>
        <p:txBody>
          <a:bodyPr/>
          <a:lstStyle/>
          <a:p>
            <a:pPr eaLnBrk="1" hangingPunct="1"/>
            <a:endParaRPr lang="en-US" dirty="0" smtClean="0">
              <a:latin typeface="Times New Roman"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1B0806-6FA5-6F44-9B83-FC4368E5D6E0}" type="slidenum">
              <a:rPr lang="en-US" smtClean="0"/>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1B0806-6FA5-6F44-9B83-FC4368E5D6E0}" type="slidenum">
              <a:rPr lang="en-US" smtClean="0"/>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1B0806-6FA5-6F44-9B83-FC4368E5D6E0}" type="slidenum">
              <a:rPr lang="en-US" smtClean="0"/>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miter lim="800000"/>
            <a:headEnd/>
            <a:tailEnd/>
          </a:ln>
        </p:spPr>
        <p:txBody>
          <a:bodyPr/>
          <a:lstStyle/>
          <a:p>
            <a:fld id="{93BCCB0D-5AA3-4D0B-A7DD-59706597A6D0}" type="slidenum">
              <a:rPr lang="en-US"/>
              <a:pPr/>
              <a:t>30</a:t>
            </a:fld>
            <a:endParaRPr lang="en-US" dirty="0"/>
          </a:p>
        </p:txBody>
      </p:sp>
      <p:sp>
        <p:nvSpPr>
          <p:cNvPr id="68611" name="Rectangle 2"/>
          <p:cNvSpPr>
            <a:spLocks noGrp="1" noRot="1" noChangeAspect="1" noChangeArrowheads="1" noTextEdit="1"/>
          </p:cNvSpPr>
          <p:nvPr>
            <p:ph type="sldImg"/>
          </p:nvPr>
        </p:nvSpPr>
        <p:spPr>
          <a:xfrm>
            <a:off x="1143000" y="685800"/>
            <a:ext cx="4572000" cy="3429000"/>
          </a:xfrm>
          <a:ln/>
        </p:spPr>
      </p:sp>
      <p:sp>
        <p:nvSpPr>
          <p:cNvPr id="68612" name="Rectangle 3"/>
          <p:cNvSpPr>
            <a:spLocks noGrp="1" noChangeArrowheads="1"/>
          </p:cNvSpPr>
          <p:nvPr>
            <p:ph type="body" idx="1"/>
          </p:nvPr>
        </p:nvSpPr>
        <p:spPr>
          <a:noFill/>
        </p:spPr>
        <p:txBody>
          <a:bodyPr/>
          <a:lstStyle/>
          <a:p>
            <a:pPr eaLnBrk="1" hangingPunct="1"/>
            <a:endParaRPr lang="en-US" dirty="0" smtClean="0">
              <a:latin typeface="Times New Roman"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1B0806-6FA5-6F44-9B83-FC4368E5D6E0}" type="slidenum">
              <a:rPr lang="en-US" smtClean="0"/>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1B0806-6FA5-6F44-9B83-FC4368E5D6E0}"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1B0806-6FA5-6F44-9B83-FC4368E5D6E0}" type="slidenum">
              <a:rPr lang="en-US" smtClean="0"/>
              <a:pPr/>
              <a:t>32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1B0806-6FA5-6F44-9B83-FC4368E5D6E0}" type="slidenum">
              <a:rPr lang="en-US" smtClean="0"/>
              <a:pPr/>
              <a:t>33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miter lim="800000"/>
            <a:headEnd/>
            <a:tailEnd/>
          </a:ln>
        </p:spPr>
        <p:txBody>
          <a:bodyPr/>
          <a:lstStyle/>
          <a:p>
            <a:fld id="{2639C406-6907-4A0B-A47C-16DCDF341789}" type="slidenum">
              <a:rPr lang="en-US"/>
              <a:pPr/>
              <a:t>34</a:t>
            </a:fld>
            <a:endParaRPr lang="en-US" dirty="0"/>
          </a:p>
        </p:txBody>
      </p:sp>
      <p:sp>
        <p:nvSpPr>
          <p:cNvPr id="66563" name="Rectangle 2"/>
          <p:cNvSpPr>
            <a:spLocks noGrp="1" noRot="1" noChangeAspect="1" noChangeArrowheads="1" noTextEdit="1"/>
          </p:cNvSpPr>
          <p:nvPr>
            <p:ph type="sldImg"/>
          </p:nvPr>
        </p:nvSpPr>
        <p:spPr>
          <a:xfrm>
            <a:off x="1143000" y="685800"/>
            <a:ext cx="4572000" cy="3429000"/>
          </a:xfrm>
          <a:ln/>
        </p:spPr>
      </p:sp>
      <p:sp>
        <p:nvSpPr>
          <p:cNvPr id="66564" name="Rectangle 3"/>
          <p:cNvSpPr>
            <a:spLocks noGrp="1" noChangeArrowheads="1"/>
          </p:cNvSpPr>
          <p:nvPr>
            <p:ph type="body" idx="1"/>
          </p:nvPr>
        </p:nvSpPr>
        <p:spPr>
          <a:noFill/>
        </p:spPr>
        <p:txBody>
          <a:bodyPr/>
          <a:lstStyle/>
          <a:p>
            <a:pPr eaLnBrk="1" hangingPunct="1"/>
            <a:endParaRPr lang="en-US" dirty="0" smtClean="0">
              <a:latin typeface="Times New Roman"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1B0806-6FA5-6F44-9B83-FC4368E5D6E0}" type="slidenum">
              <a:rPr lang="en-US" smtClean="0"/>
              <a:pPr/>
              <a:t>35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1B0806-6FA5-6F44-9B83-FC4368E5D6E0}" type="slidenum">
              <a:rPr lang="en-US" smtClean="0"/>
              <a:pPr/>
              <a:t>36</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1B0806-6FA5-6F44-9B83-FC4368E5D6E0}" type="slidenum">
              <a:rPr lang="en-US" smtClean="0"/>
              <a:pPr/>
              <a:t>37</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1B0806-6FA5-6F44-9B83-FC4368E5D6E0}" type="slidenum">
              <a:rPr lang="en-US" smtClean="0"/>
              <a:pPr/>
              <a:t>38</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1B0806-6FA5-6F44-9B83-FC4368E5D6E0}" type="slidenum">
              <a:rPr lang="en-US" smtClean="0"/>
              <a:pPr/>
              <a:t>39</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1B0806-6FA5-6F44-9B83-FC4368E5D6E0}" type="slidenum">
              <a:rPr lang="en-US" smtClean="0"/>
              <a:pPr/>
              <a:t>40</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miter lim="800000"/>
            <a:headEnd/>
            <a:tailEnd/>
          </a:ln>
        </p:spPr>
        <p:txBody>
          <a:bodyPr/>
          <a:lstStyle/>
          <a:p>
            <a:fld id="{74F7CFD5-286C-4FB6-A5F3-A17391DAA298}" type="slidenum">
              <a:rPr lang="en-US"/>
              <a:pPr/>
              <a:t>41</a:t>
            </a:fld>
            <a:endParaRPr lang="en-US" dirty="0"/>
          </a:p>
        </p:txBody>
      </p:sp>
      <p:sp>
        <p:nvSpPr>
          <p:cNvPr id="50179" name="Rectangle 2"/>
          <p:cNvSpPr>
            <a:spLocks noGrp="1" noRot="1" noChangeAspect="1" noChangeArrowheads="1" noTextEdit="1"/>
          </p:cNvSpPr>
          <p:nvPr>
            <p:ph type="sldImg"/>
          </p:nvPr>
        </p:nvSpPr>
        <p:spPr>
          <a:xfrm>
            <a:off x="1143000" y="685800"/>
            <a:ext cx="4572000" cy="3429000"/>
          </a:xfrm>
          <a:ln/>
        </p:spPr>
      </p:sp>
      <p:sp>
        <p:nvSpPr>
          <p:cNvPr id="50180" name="Rectangle 3"/>
          <p:cNvSpPr>
            <a:spLocks noGrp="1" noChangeArrowheads="1"/>
          </p:cNvSpPr>
          <p:nvPr>
            <p:ph type="body" idx="1"/>
          </p:nvPr>
        </p:nvSpPr>
        <p:spPr>
          <a:noFill/>
        </p:spPr>
        <p:txBody>
          <a:bodyPr/>
          <a:lstStyle/>
          <a:p>
            <a:pPr eaLnBrk="1" hangingPunct="1"/>
            <a:endParaRPr lang="en-US" dirty="0" smtClean="0">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1B0806-6FA5-6F44-9B83-FC4368E5D6E0}"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1B0806-6FA5-6F44-9B83-FC4368E5D6E0}" type="slidenum">
              <a:rPr lang="en-US" smtClean="0"/>
              <a:pPr/>
              <a:t>42</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1B0806-6FA5-6F44-9B83-FC4368E5D6E0}" type="slidenum">
              <a:rPr lang="en-US" smtClean="0"/>
              <a:pPr/>
              <a:t>43</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1B0806-6FA5-6F44-9B83-FC4368E5D6E0}" type="slidenum">
              <a:rPr lang="en-US" smtClean="0"/>
              <a:pPr/>
              <a:t>44</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1B0806-6FA5-6F44-9B83-FC4368E5D6E0}" type="slidenum">
              <a:rPr lang="en-US" smtClean="0"/>
              <a:pPr/>
              <a:t>45</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1B0806-6FA5-6F44-9B83-FC4368E5D6E0}" type="slidenum">
              <a:rPr lang="en-US" smtClean="0"/>
              <a:pPr/>
              <a:t>46</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1B0806-6FA5-6F44-9B83-FC4368E5D6E0}" type="slidenum">
              <a:rPr lang="en-US" smtClean="0"/>
              <a:pPr/>
              <a:t>47</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1B0806-6FA5-6F44-9B83-FC4368E5D6E0}" type="slidenum">
              <a:rPr lang="en-US" smtClean="0"/>
              <a:pPr/>
              <a:t>48</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1B0806-6FA5-6F44-9B83-FC4368E5D6E0}" type="slidenum">
              <a:rPr lang="en-US" smtClean="0"/>
              <a:pPr/>
              <a:t>49</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1B0806-6FA5-6F44-9B83-FC4368E5D6E0}" type="slidenum">
              <a:rPr lang="en-US" smtClean="0"/>
              <a:pPr/>
              <a:t>50</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1B0806-6FA5-6F44-9B83-FC4368E5D6E0}" type="slidenum">
              <a:rPr lang="en-US" smtClean="0"/>
              <a:pPr/>
              <a:t>51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1B0806-6FA5-6F44-9B83-FC4368E5D6E0}"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1B0806-6FA5-6F44-9B83-FC4368E5D6E0}" type="slidenum">
              <a:rPr lang="en-US" smtClean="0"/>
              <a:pPr/>
              <a:t>52</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1B0806-6FA5-6F44-9B83-FC4368E5D6E0}" type="slidenum">
              <a:rPr lang="en-US" smtClean="0"/>
              <a:pPr/>
              <a:t>53</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1B0806-6FA5-6F44-9B83-FC4368E5D6E0}" type="slidenum">
              <a:rPr lang="en-US" smtClean="0"/>
              <a:pPr/>
              <a:t>54</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1B0806-6FA5-6F44-9B83-FC4368E5D6E0}" type="slidenum">
              <a:rPr lang="en-US" smtClean="0"/>
              <a:pPr/>
              <a:t>55</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1B0806-6FA5-6F44-9B83-FC4368E5D6E0}" type="slidenum">
              <a:rPr lang="en-US" smtClean="0"/>
              <a:pPr/>
              <a:t>56</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1B0806-6FA5-6F44-9B83-FC4368E5D6E0}" type="slidenum">
              <a:rPr lang="en-US" smtClean="0"/>
              <a:pPr/>
              <a:t>57</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1B0806-6FA5-6F44-9B83-FC4368E5D6E0}" type="slidenum">
              <a:rPr lang="en-US" smtClean="0"/>
              <a:pPr/>
              <a:t>58</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1B0806-6FA5-6F44-9B83-FC4368E5D6E0}" type="slidenum">
              <a:rPr lang="en-US" smtClean="0"/>
              <a:pPr/>
              <a:t>59</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1B0806-6FA5-6F44-9B83-FC4368E5D6E0}" type="slidenum">
              <a:rPr lang="en-US" smtClean="0"/>
              <a:pPr/>
              <a:t>60</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1B0806-6FA5-6F44-9B83-FC4368E5D6E0}" type="slidenum">
              <a:rPr lang="en-US" smtClean="0"/>
              <a:pPr/>
              <a:t>61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1B0806-6FA5-6F44-9B83-FC4368E5D6E0}"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1B0806-6FA5-6F44-9B83-FC4368E5D6E0}" type="slidenum">
              <a:rPr lang="en-US" smtClean="0"/>
              <a:pPr/>
              <a:t>62</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1B0806-6FA5-6F44-9B83-FC4368E5D6E0}" type="slidenum">
              <a:rPr lang="en-US" smtClean="0"/>
              <a:pPr/>
              <a:t>63</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1B0806-6FA5-6F44-9B83-FC4368E5D6E0}" type="slidenum">
              <a:rPr lang="en-US" smtClean="0"/>
              <a:pPr/>
              <a:t>64</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1B0806-6FA5-6F44-9B83-FC4368E5D6E0}" type="slidenum">
              <a:rPr lang="en-US" smtClean="0"/>
              <a:pPr/>
              <a:t>65</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1B0806-6FA5-6F44-9B83-FC4368E5D6E0}" type="slidenum">
              <a:rPr lang="en-US" smtClean="0"/>
              <a:pPr/>
              <a:t>66</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1B0806-6FA5-6F44-9B83-FC4368E5D6E0}" type="slidenum">
              <a:rPr lang="en-US" smtClean="0"/>
              <a:pPr/>
              <a:t>67</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1B0806-6FA5-6F44-9B83-FC4368E5D6E0}" type="slidenum">
              <a:rPr lang="en-US" smtClean="0"/>
              <a:pPr/>
              <a:t>68</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1B0806-6FA5-6F44-9B83-FC4368E5D6E0}" type="slidenum">
              <a:rPr lang="en-US" smtClean="0"/>
              <a:pPr/>
              <a:t>69</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1B0806-6FA5-6F44-9B83-FC4368E5D6E0}" type="slidenum">
              <a:rPr lang="en-US" smtClean="0"/>
              <a:pPr/>
              <a:t>70</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1B0806-6FA5-6F44-9B83-FC4368E5D6E0}" type="slidenum">
              <a:rPr lang="en-US" smtClean="0"/>
              <a:pPr/>
              <a:t>71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1B0806-6FA5-6F44-9B83-FC4368E5D6E0}" type="slidenum">
              <a:rPr lang="en-US" smtClean="0"/>
              <a:pPr/>
              <a:t>7</a:t>
            </a:fld>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1B0806-6FA5-6F44-9B83-FC4368E5D6E0}" type="slidenum">
              <a:rPr lang="en-US" smtClean="0"/>
              <a:pPr/>
              <a:t>72</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1B0806-6FA5-6F44-9B83-FC4368E5D6E0}" type="slidenum">
              <a:rPr lang="en-US" smtClean="0"/>
              <a:pPr/>
              <a:t>73</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1B0806-6FA5-6F44-9B83-FC4368E5D6E0}" type="slidenum">
              <a:rPr lang="en-US" smtClean="0"/>
              <a:pPr/>
              <a:t>74</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1B0806-6FA5-6F44-9B83-FC4368E5D6E0}" type="slidenum">
              <a:rPr lang="en-US" smtClean="0"/>
              <a:pPr/>
              <a:t>75</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1B0806-6FA5-6F44-9B83-FC4368E5D6E0}" type="slidenum">
              <a:rPr lang="en-US" smtClean="0"/>
              <a:pPr/>
              <a:t>76</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1B0806-6FA5-6F44-9B83-FC4368E5D6E0}" type="slidenum">
              <a:rPr lang="en-US" smtClean="0"/>
              <a:pPr/>
              <a:t>77</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1B0806-6FA5-6F44-9B83-FC4368E5D6E0}" type="slidenum">
              <a:rPr lang="en-US" smtClean="0"/>
              <a:pPr/>
              <a:t>78</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1B0806-6FA5-6F44-9B83-FC4368E5D6E0}" type="slidenum">
              <a:rPr lang="en-US" smtClean="0"/>
              <a:pPr/>
              <a:t>79</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1B0806-6FA5-6F44-9B83-FC4368E5D6E0}" type="slidenum">
              <a:rPr lang="en-US" smtClean="0"/>
              <a:pPr/>
              <a:t>80</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1B0806-6FA5-6F44-9B83-FC4368E5D6E0}" type="slidenum">
              <a:rPr lang="en-US" smtClean="0"/>
              <a:pPr/>
              <a:t>84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1B0806-6FA5-6F44-9B83-FC4368E5D6E0}" type="slidenum">
              <a:rPr lang="en-US" smtClean="0"/>
              <a:pPr/>
              <a:t>8</a:t>
            </a:fld>
            <a:endParaRPr 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1B0806-6FA5-6F44-9B83-FC4368E5D6E0}" type="slidenum">
              <a:rPr lang="en-US" smtClean="0"/>
              <a:pPr/>
              <a:t>85</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1B0806-6FA5-6F44-9B83-FC4368E5D6E0}" type="slidenum">
              <a:rPr lang="en-US" smtClean="0"/>
              <a:pPr/>
              <a:t>86</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1B0806-6FA5-6F44-9B83-FC4368E5D6E0}" type="slidenum">
              <a:rPr lang="en-US" smtClean="0"/>
              <a:pPr/>
              <a:t>87</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1B0806-6FA5-6F44-9B83-FC4368E5D6E0}" type="slidenum">
              <a:rPr lang="en-US" smtClean="0"/>
              <a:pPr/>
              <a:t>88</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1B0806-6FA5-6F44-9B83-FC4368E5D6E0}" type="slidenum">
              <a:rPr lang="en-US" smtClean="0"/>
              <a:pPr/>
              <a:t>89</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1B0806-6FA5-6F44-9B83-FC4368E5D6E0}" type="slidenum">
              <a:rPr lang="en-US" smtClean="0"/>
              <a:pPr/>
              <a:t>90</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1B0806-6FA5-6F44-9B83-FC4368E5D6E0}" type="slidenum">
              <a:rPr lang="en-US" smtClean="0"/>
              <a:pPr/>
              <a:t>91</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1B0806-6FA5-6F44-9B83-FC4368E5D6E0}" type="slidenum">
              <a:rPr lang="en-US" smtClean="0"/>
              <a:pPr/>
              <a:t>92</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1B0806-6FA5-6F44-9B83-FC4368E5D6E0}" type="slidenum">
              <a:rPr lang="en-US" smtClean="0"/>
              <a:pPr/>
              <a:t>93</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1B0806-6FA5-6F44-9B83-FC4368E5D6E0}" type="slidenum">
              <a:rPr lang="en-US" smtClean="0"/>
              <a:pPr/>
              <a:t>94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1B0806-6FA5-6F44-9B83-FC4368E5D6E0}" type="slidenum">
              <a:rPr lang="en-US" smtClean="0"/>
              <a:pPr/>
              <a:t>9</a:t>
            </a:fld>
            <a:endParaRPr lang="en-US"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1B0806-6FA5-6F44-9B83-FC4368E5D6E0}" type="slidenum">
              <a:rPr lang="en-US" smtClean="0"/>
              <a:pPr/>
              <a:t>95</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1B0806-6FA5-6F44-9B83-FC4368E5D6E0}" type="slidenum">
              <a:rPr lang="en-US" smtClean="0"/>
              <a:pPr/>
              <a:t>96</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1B0806-6FA5-6F44-9B83-FC4368E5D6E0}" type="slidenum">
              <a:rPr lang="en-US" smtClean="0"/>
              <a:pPr/>
              <a:t>97</a:t>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1B0806-6FA5-6F44-9B83-FC4368E5D6E0}" type="slidenum">
              <a:rPr lang="en-US" smtClean="0"/>
              <a:pPr/>
              <a:t>98</a:t>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1B0806-6FA5-6F44-9B83-FC4368E5D6E0}" type="slidenum">
              <a:rPr lang="en-US" smtClean="0"/>
              <a:pPr/>
              <a:t>99</a:t>
            </a:fld>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1B0806-6FA5-6F44-9B83-FC4368E5D6E0}" type="slidenum">
              <a:rPr lang="en-US" smtClean="0"/>
              <a:pPr/>
              <a:t>100</a:t>
            </a:fld>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1B0806-6FA5-6F44-9B83-FC4368E5D6E0}" type="slidenum">
              <a:rPr lang="en-US" smtClean="0"/>
              <a:pPr/>
              <a:t>101</a:t>
            </a:fld>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1B0806-6FA5-6F44-9B83-FC4368E5D6E0}" type="slidenum">
              <a:rPr lang="en-US" smtClean="0"/>
              <a:pPr/>
              <a:t>102</a:t>
            </a:fld>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D1B0806-6FA5-6F44-9B83-FC4368E5D6E0}" type="slidenum">
              <a:rPr lang="en-US" smtClean="0"/>
              <a:pPr/>
              <a:t>103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B89540-B46C-7347-A191-BAE2D261556D}" type="datetimeFigureOut">
              <a:rPr lang="en-US" smtClean="0"/>
              <a:pPr/>
              <a:t>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18D09-C483-C543-9A58-C67BEEA3C277}" type="slidenum">
              <a:rPr lang="en-US" smtClean="0"/>
              <a:pPr/>
              <a:t>‹#›</a:t>
            </a:fld>
            <a:endParaRPr lang="en-US"/>
          </a:p>
        </p:txBody>
      </p:sp>
    </p:spTree>
    <p:extLst>
      <p:ext uri="{BB962C8B-B14F-4D97-AF65-F5344CB8AC3E}">
        <p14:creationId xmlns:p14="http://schemas.microsoft.com/office/powerpoint/2010/main" val="402043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B89540-B46C-7347-A191-BAE2D261556D}" type="datetimeFigureOut">
              <a:rPr lang="en-US" smtClean="0"/>
              <a:pPr/>
              <a:t>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18D09-C483-C543-9A58-C67BEEA3C277}" type="slidenum">
              <a:rPr lang="en-US" smtClean="0"/>
              <a:pPr/>
              <a:t>‹#›</a:t>
            </a:fld>
            <a:endParaRPr lang="en-US"/>
          </a:p>
        </p:txBody>
      </p:sp>
    </p:spTree>
    <p:extLst>
      <p:ext uri="{BB962C8B-B14F-4D97-AF65-F5344CB8AC3E}">
        <p14:creationId xmlns:p14="http://schemas.microsoft.com/office/powerpoint/2010/main" val="3736050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B89540-B46C-7347-A191-BAE2D261556D}" type="datetimeFigureOut">
              <a:rPr lang="en-US" smtClean="0"/>
              <a:pPr/>
              <a:t>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18D09-C483-C543-9A58-C67BEEA3C277}" type="slidenum">
              <a:rPr lang="en-US" smtClean="0"/>
              <a:pPr/>
              <a:t>‹#›</a:t>
            </a:fld>
            <a:endParaRPr lang="en-US"/>
          </a:p>
        </p:txBody>
      </p:sp>
    </p:spTree>
    <p:extLst>
      <p:ext uri="{BB962C8B-B14F-4D97-AF65-F5344CB8AC3E}">
        <p14:creationId xmlns:p14="http://schemas.microsoft.com/office/powerpoint/2010/main" val="15520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DD968C-247B-0745-A003-A8F81EFB1E44}" type="slidenum">
              <a:rPr lang="en-US"/>
              <a:pPr>
                <a:defRPr/>
              </a:pPr>
              <a:t>‹#›</a:t>
            </a:fld>
            <a:endParaRPr lang="en-US"/>
          </a:p>
        </p:txBody>
      </p:sp>
    </p:spTree>
    <p:extLst>
      <p:ext uri="{BB962C8B-B14F-4D97-AF65-F5344CB8AC3E}">
        <p14:creationId xmlns:p14="http://schemas.microsoft.com/office/powerpoint/2010/main" val="2159837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B89540-B46C-7347-A191-BAE2D261556D}" type="datetimeFigureOut">
              <a:rPr lang="en-US" smtClean="0"/>
              <a:pPr/>
              <a:t>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18D09-C483-C543-9A58-C67BEEA3C277}" type="slidenum">
              <a:rPr lang="en-US" smtClean="0"/>
              <a:pPr/>
              <a:t>‹#›</a:t>
            </a:fld>
            <a:endParaRPr lang="en-US"/>
          </a:p>
        </p:txBody>
      </p:sp>
    </p:spTree>
    <p:extLst>
      <p:ext uri="{BB962C8B-B14F-4D97-AF65-F5344CB8AC3E}">
        <p14:creationId xmlns:p14="http://schemas.microsoft.com/office/powerpoint/2010/main" val="1399269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B89540-B46C-7347-A191-BAE2D261556D}" type="datetimeFigureOut">
              <a:rPr lang="en-US" smtClean="0"/>
              <a:pPr/>
              <a:t>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18D09-C483-C543-9A58-C67BEEA3C277}" type="slidenum">
              <a:rPr lang="en-US" smtClean="0"/>
              <a:pPr/>
              <a:t>‹#›</a:t>
            </a:fld>
            <a:endParaRPr lang="en-US"/>
          </a:p>
        </p:txBody>
      </p:sp>
    </p:spTree>
    <p:extLst>
      <p:ext uri="{BB962C8B-B14F-4D97-AF65-F5344CB8AC3E}">
        <p14:creationId xmlns:p14="http://schemas.microsoft.com/office/powerpoint/2010/main" val="4257103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B89540-B46C-7347-A191-BAE2D261556D}" type="datetimeFigureOut">
              <a:rPr lang="en-US" smtClean="0"/>
              <a:pPr/>
              <a:t>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518D09-C483-C543-9A58-C67BEEA3C277}" type="slidenum">
              <a:rPr lang="en-US" smtClean="0"/>
              <a:pPr/>
              <a:t>‹#›</a:t>
            </a:fld>
            <a:endParaRPr lang="en-US"/>
          </a:p>
        </p:txBody>
      </p:sp>
    </p:spTree>
    <p:extLst>
      <p:ext uri="{BB962C8B-B14F-4D97-AF65-F5344CB8AC3E}">
        <p14:creationId xmlns:p14="http://schemas.microsoft.com/office/powerpoint/2010/main" val="2144119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B89540-B46C-7347-A191-BAE2D261556D}" type="datetimeFigureOut">
              <a:rPr lang="en-US" smtClean="0"/>
              <a:pPr/>
              <a:t>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518D09-C483-C543-9A58-C67BEEA3C277}" type="slidenum">
              <a:rPr lang="en-US" smtClean="0"/>
              <a:pPr/>
              <a:t>‹#›</a:t>
            </a:fld>
            <a:endParaRPr lang="en-US"/>
          </a:p>
        </p:txBody>
      </p:sp>
    </p:spTree>
    <p:extLst>
      <p:ext uri="{BB962C8B-B14F-4D97-AF65-F5344CB8AC3E}">
        <p14:creationId xmlns:p14="http://schemas.microsoft.com/office/powerpoint/2010/main" val="1477667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B89540-B46C-7347-A191-BAE2D261556D}" type="datetimeFigureOut">
              <a:rPr lang="en-US" smtClean="0"/>
              <a:pPr/>
              <a:t>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518D09-C483-C543-9A58-C67BEEA3C277}" type="slidenum">
              <a:rPr lang="en-US" smtClean="0"/>
              <a:pPr/>
              <a:t>‹#›</a:t>
            </a:fld>
            <a:endParaRPr lang="en-US"/>
          </a:p>
        </p:txBody>
      </p:sp>
    </p:spTree>
    <p:extLst>
      <p:ext uri="{BB962C8B-B14F-4D97-AF65-F5344CB8AC3E}">
        <p14:creationId xmlns:p14="http://schemas.microsoft.com/office/powerpoint/2010/main" val="282749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B89540-B46C-7347-A191-BAE2D261556D}" type="datetimeFigureOut">
              <a:rPr lang="en-US" smtClean="0"/>
              <a:pPr/>
              <a:t>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518D09-C483-C543-9A58-C67BEEA3C277}" type="slidenum">
              <a:rPr lang="en-US" smtClean="0"/>
              <a:pPr/>
              <a:t>‹#›</a:t>
            </a:fld>
            <a:endParaRPr lang="en-US"/>
          </a:p>
        </p:txBody>
      </p:sp>
    </p:spTree>
    <p:extLst>
      <p:ext uri="{BB962C8B-B14F-4D97-AF65-F5344CB8AC3E}">
        <p14:creationId xmlns:p14="http://schemas.microsoft.com/office/powerpoint/2010/main" val="2550072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B89540-B46C-7347-A191-BAE2D261556D}" type="datetimeFigureOut">
              <a:rPr lang="en-US" smtClean="0"/>
              <a:pPr/>
              <a:t>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518D09-C483-C543-9A58-C67BEEA3C277}" type="slidenum">
              <a:rPr lang="en-US" smtClean="0"/>
              <a:pPr/>
              <a:t>‹#›</a:t>
            </a:fld>
            <a:endParaRPr lang="en-US"/>
          </a:p>
        </p:txBody>
      </p:sp>
    </p:spTree>
    <p:extLst>
      <p:ext uri="{BB962C8B-B14F-4D97-AF65-F5344CB8AC3E}">
        <p14:creationId xmlns:p14="http://schemas.microsoft.com/office/powerpoint/2010/main" val="2893348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B89540-B46C-7347-A191-BAE2D261556D}" type="datetimeFigureOut">
              <a:rPr lang="en-US" smtClean="0"/>
              <a:pPr/>
              <a:t>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518D09-C483-C543-9A58-C67BEEA3C277}" type="slidenum">
              <a:rPr lang="en-US" smtClean="0"/>
              <a:pPr/>
              <a:t>‹#›</a:t>
            </a:fld>
            <a:endParaRPr lang="en-US"/>
          </a:p>
        </p:txBody>
      </p:sp>
    </p:spTree>
    <p:extLst>
      <p:ext uri="{BB962C8B-B14F-4D97-AF65-F5344CB8AC3E}">
        <p14:creationId xmlns:p14="http://schemas.microsoft.com/office/powerpoint/2010/main" val="37554999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B89540-B46C-7347-A191-BAE2D261556D}" type="datetimeFigureOut">
              <a:rPr lang="en-US" smtClean="0"/>
              <a:pPr/>
              <a:t>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518D09-C483-C543-9A58-C67BEEA3C277}" type="slidenum">
              <a:rPr lang="en-US" smtClean="0"/>
              <a:pPr/>
              <a:t>‹#›</a:t>
            </a:fld>
            <a:endParaRPr lang="en-US"/>
          </a:p>
        </p:txBody>
      </p:sp>
    </p:spTree>
    <p:extLst>
      <p:ext uri="{BB962C8B-B14F-4D97-AF65-F5344CB8AC3E}">
        <p14:creationId xmlns:p14="http://schemas.microsoft.com/office/powerpoint/2010/main" val="662255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3.bin"/><Relationship Id="rId5" Type="http://schemas.openxmlformats.org/officeDocument/2006/relationships/oleObject" Target="../embeddings/Microsoft_Word_97_-_2004_Document3.doc"/><Relationship Id="rId6" Type="http://schemas.openxmlformats.org/officeDocument/2006/relationships/image" Target="../media/image8.w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oleObject" Target="???" TargetMode="External"/><Relationship Id="rId5" Type="http://schemas.openxmlformats.org/officeDocument/2006/relationships/image" Target="../media/image13.png"/><Relationship Id="rId1" Type="http://schemas.openxmlformats.org/officeDocument/2006/relationships/vmlDrawing" Target="../drawings/vmlDrawing4.vml"/><Relationship Id="rId2"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notesSlide" Target="../notesSlides/notesSlide3.xml"/><Relationship Id="rId5" Type="http://schemas.openxmlformats.org/officeDocument/2006/relationships/image" Target="../media/image2.png"/><Relationship Id="rId1" Type="http://schemas.microsoft.com/office/2007/relationships/media" Target="file:///\\localhost\Users\johngottman\Desktop\MATH%2520MODEL\duke&amp;duchess%2520PP.avi" TargetMode="External"/><Relationship Id="rId2" Type="http://schemas.openxmlformats.org/officeDocument/2006/relationships/video" Target="file:///\\localhost\Users\johngottman\Desktop\MATH%2520MODEL\duke&amp;duchess%2520PP.avi"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hyperlink" Target="http://www.gottman.com/"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15.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1.bin"/><Relationship Id="rId5" Type="http://schemas.openxmlformats.org/officeDocument/2006/relationships/oleObject" Target="../embeddings/Microsoft_Excel_97_-_2004_Worksheet1.xls"/><Relationship Id="rId6"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 Id="rId3" Type="http://schemas.openxmlformats.org/officeDocument/2006/relationships/image" Target="../media/image16.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5.xml"/><Relationship Id="rId3" Type="http://schemas.openxmlformats.org/officeDocument/2006/relationships/image" Target="../media/image17.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2.bin"/><Relationship Id="rId5" Type="http://schemas.openxmlformats.org/officeDocument/2006/relationships/oleObject" Target="../embeddings/Microsoft_Word_97_-_2004_Document2.doc"/><Relationship Id="rId6" Type="http://schemas.openxmlformats.org/officeDocument/2006/relationships/image" Target="../media/image7.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SCIENCE OF FIDELITY AND INFIDELITY</a:t>
            </a:r>
            <a:endParaRPr lang="en-US" dirty="0"/>
          </a:p>
        </p:txBody>
      </p:sp>
      <p:pic>
        <p:nvPicPr>
          <p:cNvPr id="5" name="Picture 4"/>
          <p:cNvPicPr>
            <a:picLocks noChangeAspect="1"/>
          </p:cNvPicPr>
          <p:nvPr/>
        </p:nvPicPr>
        <p:blipFill>
          <a:blip r:embed="rId3"/>
          <a:stretch>
            <a:fillRect/>
          </a:stretch>
        </p:blipFill>
        <p:spPr>
          <a:xfrm>
            <a:off x="942739" y="1417638"/>
            <a:ext cx="6959867" cy="4570313"/>
          </a:xfrm>
          <a:prstGeom prst="rect">
            <a:avLst/>
          </a:prstGeom>
        </p:spPr>
      </p:pic>
    </p:spTree>
    <p:extLst>
      <p:ext uri="{BB962C8B-B14F-4D97-AF65-F5344CB8AC3E}">
        <p14:creationId xmlns:p14="http://schemas.microsoft.com/office/powerpoint/2010/main" val="297072650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eaLnBrk="1" hangingPunct="1">
              <a:defRPr/>
            </a:pPr>
            <a:r>
              <a:rPr lang="en-US" sz="2700" dirty="0" smtClean="0">
                <a:cs typeface="+mj-cs"/>
              </a:rPr>
              <a:t>Later discovered three outcomes with 14-year follow up data. Middle group emotion dismissing couples</a:t>
            </a:r>
          </a:p>
        </p:txBody>
      </p:sp>
      <p:graphicFrame>
        <p:nvGraphicFramePr>
          <p:cNvPr id="29698" name="Object 3"/>
          <p:cNvGraphicFramePr>
            <a:graphicFrameLocks noGrp="1" noChangeAspect="1"/>
          </p:cNvGraphicFramePr>
          <p:nvPr>
            <p:ph idx="1"/>
          </p:nvPr>
        </p:nvGraphicFramePr>
        <p:xfrm>
          <a:off x="3084513" y="2005013"/>
          <a:ext cx="3346450" cy="4086225"/>
        </p:xfrm>
        <a:graphic>
          <a:graphicData uri="http://schemas.openxmlformats.org/presentationml/2006/ole">
            <mc:AlternateContent xmlns:mc="http://schemas.openxmlformats.org/markup-compatibility/2006">
              <mc:Choice xmlns:v="urn:schemas-microsoft-com:vml" Requires="v">
                <p:oleObj spid="_x0000_s17483" name="Document" r:id="rId5" imgW="6102096" imgH="7449312" progId="Word.Document.8">
                  <p:embed/>
                </p:oleObj>
              </mc:Choice>
              <mc:Fallback>
                <p:oleObj name="Document" r:id="rId5" imgW="6102096" imgH="7449312" progId="Word.Document.8">
                  <p:embed/>
                  <p:pic>
                    <p:nvPicPr>
                      <p:cNvPr id="0" name="Picture 26"/>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4513" y="2005013"/>
                        <a:ext cx="3346450" cy="408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52332425"/>
      </p:ext>
    </p:ext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ATTACH (CONT.)</a:t>
            </a:r>
            <a:endParaRPr lang="en-US" dirty="0"/>
          </a:p>
        </p:txBody>
      </p:sp>
      <p:sp>
        <p:nvSpPr>
          <p:cNvPr id="3" name="Content Placeholder 2"/>
          <p:cNvSpPr>
            <a:spLocks noGrp="1"/>
          </p:cNvSpPr>
          <p:nvPr>
            <p:ph idx="1"/>
          </p:nvPr>
        </p:nvSpPr>
        <p:spPr/>
        <p:txBody>
          <a:bodyPr>
            <a:normAutofit/>
          </a:bodyPr>
          <a:lstStyle/>
          <a:p>
            <a:r>
              <a:rPr lang="en-US" dirty="0" smtClean="0"/>
              <a:t>D and J continue to work on Open-Ended Questions and Shared Meaning system regarding work, future retirement dreams, and daughter and son-in-law’s imminent return to Seattle.</a:t>
            </a:r>
          </a:p>
          <a:p>
            <a:r>
              <a:rPr lang="en-US" dirty="0" smtClean="0"/>
              <a:t>J and D strategize regarding repair of J’s ruptured relationship with daughter due to affairs.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ATTACH (CONT.)</a:t>
            </a:r>
            <a:endParaRPr lang="en-US" b="1" dirty="0"/>
          </a:p>
        </p:txBody>
      </p:sp>
      <p:sp>
        <p:nvSpPr>
          <p:cNvPr id="3" name="Content Placeholder 2"/>
          <p:cNvSpPr>
            <a:spLocks noGrp="1"/>
          </p:cNvSpPr>
          <p:nvPr>
            <p:ph idx="1"/>
          </p:nvPr>
        </p:nvSpPr>
        <p:spPr/>
        <p:txBody>
          <a:bodyPr/>
          <a:lstStyle/>
          <a:p>
            <a:r>
              <a:rPr lang="en-US" dirty="0" smtClean="0"/>
              <a:t>Daughter and son-in-law successfully transition back to Seattle.</a:t>
            </a:r>
          </a:p>
          <a:p>
            <a:r>
              <a:rPr lang="en-US" dirty="0" smtClean="0"/>
              <a:t>Family session held where daughter airs anger and hurt at J’s past behavior.</a:t>
            </a:r>
          </a:p>
          <a:p>
            <a:r>
              <a:rPr lang="en-US" dirty="0" smtClean="0"/>
              <a:t>J does good job at acknowledging responsibility, apologizing, and not getting defensive.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ATTACH (CONT.)</a:t>
            </a:r>
            <a:endParaRPr lang="en-US" b="1" dirty="0"/>
          </a:p>
        </p:txBody>
      </p:sp>
      <p:sp>
        <p:nvSpPr>
          <p:cNvPr id="3" name="Content Placeholder 2"/>
          <p:cNvSpPr>
            <a:spLocks noGrp="1"/>
          </p:cNvSpPr>
          <p:nvPr>
            <p:ph idx="1"/>
          </p:nvPr>
        </p:nvSpPr>
        <p:spPr/>
        <p:txBody>
          <a:bodyPr/>
          <a:lstStyle/>
          <a:p>
            <a:r>
              <a:rPr lang="en-US" dirty="0" smtClean="0"/>
              <a:t>D and J begin phase-out of treatment, cutting back to once month for 3 months, then termination</a:t>
            </a:r>
          </a:p>
          <a:p>
            <a:pPr marL="0" indent="0">
              <a:buNone/>
            </a:pPr>
            <a:endParaRPr lang="en-US" dirty="0" smtClean="0"/>
          </a:p>
          <a:p>
            <a:r>
              <a:rPr lang="en-US" dirty="0" smtClean="0"/>
              <a:t>Three years post-treatment.  So far, so good.</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3853277"/>
          </a:xfrm>
        </p:spPr>
        <p:txBody>
          <a:bodyPr>
            <a:normAutofit/>
          </a:bodyPr>
          <a:lstStyle/>
          <a:p>
            <a:r>
              <a:rPr lang="en-US" dirty="0" smtClean="0"/>
              <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p:txBody>
          <a:bodyPr/>
          <a:lstStyle/>
          <a:p>
            <a:pPr>
              <a:buNone/>
            </a:pPr>
            <a:endParaRPr lang="en-US" dirty="0" smtClean="0"/>
          </a:p>
          <a:p>
            <a:pPr>
              <a:buNone/>
            </a:pPr>
            <a:endParaRPr lang="en-US" dirty="0" smtClean="0"/>
          </a:p>
          <a:p>
            <a:pPr>
              <a:buNone/>
            </a:pPr>
            <a:r>
              <a:rPr lang="en-US" smtClean="0"/>
              <a:t>                  THANK YOU FOR LISTENING</a:t>
            </a:r>
            <a:endParaRPr lang="en-US"/>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Now let’s think of the history of a typical love relationship </a:t>
            </a:r>
            <a:endParaRPr lang="en-US" b="1" dirty="0"/>
          </a:p>
        </p:txBody>
      </p:sp>
      <p:sp>
        <p:nvSpPr>
          <p:cNvPr id="3" name="Content Placeholder 2"/>
          <p:cNvSpPr>
            <a:spLocks noGrp="1"/>
          </p:cNvSpPr>
          <p:nvPr>
            <p:ph idx="1"/>
          </p:nvPr>
        </p:nvSpPr>
        <p:spPr>
          <a:xfrm>
            <a:off x="457200" y="2291752"/>
            <a:ext cx="8229600" cy="3834411"/>
          </a:xfrm>
        </p:spPr>
        <p:txBody>
          <a:bodyPr/>
          <a:lstStyle/>
          <a:p>
            <a:pPr algn="ctr"/>
            <a:r>
              <a:rPr lang="en-US" dirty="0" smtClean="0"/>
              <a:t>In two stages</a:t>
            </a:r>
          </a:p>
          <a:p>
            <a:pPr marL="0" indent="0" algn="ctr">
              <a:buNone/>
            </a:pPr>
            <a:endParaRPr lang="en-US" dirty="0" smtClean="0"/>
          </a:p>
          <a:p>
            <a:r>
              <a:rPr lang="en-US" dirty="0" smtClean="0"/>
              <a:t>STAGE 1: Falling in love &amp; romance</a:t>
            </a:r>
          </a:p>
          <a:p>
            <a:pPr marL="0" indent="0">
              <a:buNone/>
            </a:pPr>
            <a:endParaRPr lang="en-US" dirty="0" smtClean="0"/>
          </a:p>
          <a:p>
            <a:r>
              <a:rPr lang="en-US" dirty="0" smtClean="0"/>
              <a:t>STAGE 2: Building a lasting love</a:t>
            </a:r>
            <a:endParaRPr lang="en-US" dirty="0"/>
          </a:p>
        </p:txBody>
      </p:sp>
    </p:spTree>
    <p:extLst>
      <p:ext uri="{BB962C8B-B14F-4D97-AF65-F5344CB8AC3E}">
        <p14:creationId xmlns:p14="http://schemas.microsoft.com/office/powerpoint/2010/main" val="110654679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60080" cy="871410"/>
          </a:xfrm>
        </p:spPr>
        <p:txBody>
          <a:bodyPr anchor="ctr">
            <a:noAutofit/>
          </a:bodyPr>
          <a:lstStyle/>
          <a:p>
            <a:r>
              <a:rPr lang="en-US" sz="2400" b="1" dirty="0" smtClean="0">
                <a:solidFill>
                  <a:schemeClr val="tx1"/>
                </a:solidFill>
              </a:rPr>
              <a:t>STAGE 1: The Physiology of Falling In Love– Only Certain People Can </a:t>
            </a:r>
            <a:r>
              <a:rPr lang="en-US" sz="2400" b="1" dirty="0" smtClean="0"/>
              <a:t>Trigger</a:t>
            </a:r>
            <a:r>
              <a:rPr lang="en-US" sz="2400" b="1" dirty="0" smtClean="0">
                <a:solidFill>
                  <a:schemeClr val="tx1"/>
                </a:solidFill>
              </a:rPr>
              <a:t> the Complex </a:t>
            </a:r>
            <a:r>
              <a:rPr lang="en-US" sz="2400" b="1" dirty="0" smtClean="0"/>
              <a:t>Cocktail’s  </a:t>
            </a:r>
            <a:r>
              <a:rPr lang="en-US" sz="2400" b="1" dirty="0"/>
              <a:t>Cascade</a:t>
            </a:r>
            <a:endParaRPr lang="en-US" sz="2400" b="1" dirty="0">
              <a:solidFill>
                <a:schemeClr val="tx1"/>
              </a:solidFill>
            </a:endParaRPr>
          </a:p>
        </p:txBody>
      </p:sp>
      <p:sp>
        <p:nvSpPr>
          <p:cNvPr id="3" name="Content Placeholder 2"/>
          <p:cNvSpPr>
            <a:spLocks noGrp="1"/>
          </p:cNvSpPr>
          <p:nvPr>
            <p:ph sz="quarter" idx="1"/>
          </p:nvPr>
        </p:nvSpPr>
        <p:spPr>
          <a:xfrm>
            <a:off x="457200" y="1408999"/>
            <a:ext cx="3657600" cy="4763201"/>
          </a:xfrm>
        </p:spPr>
        <p:txBody>
          <a:bodyPr>
            <a:noAutofit/>
          </a:bodyPr>
          <a:lstStyle/>
          <a:p>
            <a:r>
              <a:rPr lang="en-US" sz="1900" b="1" dirty="0" smtClean="0"/>
              <a:t>DHEA</a:t>
            </a:r>
            <a:r>
              <a:rPr lang="en-US" sz="1900" dirty="0" smtClean="0"/>
              <a:t> (dehydro-epi-androsterone), natural amphetamine high, readiness for sex</a:t>
            </a:r>
          </a:p>
          <a:p>
            <a:r>
              <a:rPr lang="en-US" sz="1900" b="1" dirty="0" smtClean="0"/>
              <a:t>Pheromones</a:t>
            </a:r>
            <a:r>
              <a:rPr lang="en-US" sz="1900" dirty="0" smtClean="0"/>
              <a:t>, sex scents, smell and attraction </a:t>
            </a:r>
          </a:p>
          <a:p>
            <a:r>
              <a:rPr lang="en-US" sz="1900" b="1" dirty="0" smtClean="0"/>
              <a:t>Oxytocin</a:t>
            </a:r>
            <a:r>
              <a:rPr lang="en-US" sz="1900" dirty="0" smtClean="0"/>
              <a:t>, touch, s/he </a:t>
            </a:r>
            <a:r>
              <a:rPr lang="en-US" sz="1900" b="1" dirty="0" smtClean="0"/>
              <a:t>feels</a:t>
            </a:r>
            <a:r>
              <a:rPr lang="en-US" sz="1900" dirty="0" smtClean="0"/>
              <a:t> just right to hold, the cuddle hormone, bonding, also reduces fear </a:t>
            </a:r>
            <a:r>
              <a:rPr lang="en-US" sz="1900" b="1" dirty="0" smtClean="0"/>
              <a:t>and</a:t>
            </a:r>
            <a:r>
              <a:rPr lang="en-US" sz="1900" dirty="0" smtClean="0"/>
              <a:t> good judgment</a:t>
            </a:r>
          </a:p>
          <a:p>
            <a:r>
              <a:rPr lang="en-US" sz="1900" b="1" dirty="0" smtClean="0"/>
              <a:t>PEA</a:t>
            </a:r>
            <a:r>
              <a:rPr lang="en-US" sz="1900" dirty="0" smtClean="0"/>
              <a:t> (phenyl-ethyl-amine), spikes at ovulation – regulates approach and romance, hormone of love at first sight, highs of </a:t>
            </a:r>
            <a:r>
              <a:rPr lang="en-US" sz="1900" dirty="0" err="1" smtClean="0"/>
              <a:t>limmerance</a:t>
            </a:r>
            <a:r>
              <a:rPr lang="en-US" sz="1900" dirty="0" smtClean="0"/>
              <a:t> </a:t>
            </a:r>
          </a:p>
          <a:p>
            <a:endParaRPr lang="en-US" sz="1900" dirty="0"/>
          </a:p>
        </p:txBody>
      </p:sp>
      <p:sp>
        <p:nvSpPr>
          <p:cNvPr id="4" name="Content Placeholder 3"/>
          <p:cNvSpPr>
            <a:spLocks noGrp="1"/>
          </p:cNvSpPr>
          <p:nvPr>
            <p:ph sz="quarter" idx="2"/>
          </p:nvPr>
        </p:nvSpPr>
        <p:spPr>
          <a:xfrm>
            <a:off x="4270248" y="1408999"/>
            <a:ext cx="3657600" cy="4763201"/>
          </a:xfrm>
        </p:spPr>
        <p:txBody>
          <a:bodyPr>
            <a:noAutofit/>
          </a:bodyPr>
          <a:lstStyle/>
          <a:p>
            <a:r>
              <a:rPr lang="en-US" sz="1900" b="1" dirty="0"/>
              <a:t>Estrogen</a:t>
            </a:r>
            <a:r>
              <a:rPr lang="en-US" sz="1900" dirty="0"/>
              <a:t>, softness, receptivity</a:t>
            </a:r>
          </a:p>
          <a:p>
            <a:r>
              <a:rPr lang="en-US" sz="1900" b="1" dirty="0" smtClean="0"/>
              <a:t>Testosterone</a:t>
            </a:r>
            <a:r>
              <a:rPr lang="en-US" sz="1900" dirty="0" smtClean="0"/>
              <a:t>, aggressive sexual desire, lust, horny-ness </a:t>
            </a:r>
          </a:p>
          <a:p>
            <a:r>
              <a:rPr lang="en-US" sz="1900" b="1" dirty="0" smtClean="0"/>
              <a:t>Serotonin</a:t>
            </a:r>
            <a:r>
              <a:rPr lang="en-US" sz="1900" dirty="0" smtClean="0"/>
              <a:t>, emotional sensitivity, low irritability</a:t>
            </a:r>
          </a:p>
          <a:p>
            <a:r>
              <a:rPr lang="en-US" sz="1900" b="1" dirty="0" smtClean="0"/>
              <a:t>Dopamine</a:t>
            </a:r>
            <a:r>
              <a:rPr lang="en-US" sz="1900" dirty="0" smtClean="0"/>
              <a:t>, excitement, pleasure, motivation, risk taking, anticipation of reward</a:t>
            </a:r>
          </a:p>
          <a:p>
            <a:r>
              <a:rPr lang="en-US" sz="1900" b="1" dirty="0" smtClean="0"/>
              <a:t>Progesterone</a:t>
            </a:r>
            <a:r>
              <a:rPr lang="en-US" sz="1900" dirty="0" smtClean="0"/>
              <a:t>, sedating, can be calming so it needs inhibition</a:t>
            </a:r>
          </a:p>
          <a:p>
            <a:r>
              <a:rPr lang="en-US" sz="1900" b="1" dirty="0" smtClean="0"/>
              <a:t>Prolactin</a:t>
            </a:r>
            <a:r>
              <a:rPr lang="en-US" sz="1900" dirty="0" smtClean="0"/>
              <a:t>, reduces aggression, increases nurturance</a:t>
            </a:r>
          </a:p>
          <a:p>
            <a:r>
              <a:rPr lang="en-US" sz="1900" b="1" dirty="0" smtClean="0"/>
              <a:t>Vasopressin</a:t>
            </a:r>
            <a:r>
              <a:rPr lang="en-US" sz="1900" dirty="0" smtClean="0"/>
              <a:t>, monogamy molecule, aggressive possessiveness in males </a:t>
            </a:r>
            <a:endParaRPr lang="en-US" sz="1900" dirty="0"/>
          </a:p>
        </p:txBody>
      </p:sp>
      <p:sp>
        <p:nvSpPr>
          <p:cNvPr id="5" name="Slide Number Placeholder 4"/>
          <p:cNvSpPr>
            <a:spLocks noGrp="1"/>
          </p:cNvSpPr>
          <p:nvPr>
            <p:ph type="sldNum" sz="quarter" idx="12"/>
          </p:nvPr>
        </p:nvSpPr>
        <p:spPr/>
        <p:txBody>
          <a:bodyPr/>
          <a:lstStyle/>
          <a:p>
            <a:fld id="{EEC84FBE-724D-D84C-A026-0C1611F7C9BE}" type="slidenum">
              <a:rPr lang="en-US" smtClean="0"/>
              <a:pPr/>
              <a:t>12</a:t>
            </a:fld>
            <a:endParaRPr lang="en-US"/>
          </a:p>
        </p:txBody>
      </p:sp>
    </p:spTree>
    <p:extLst>
      <p:ext uri="{BB962C8B-B14F-4D97-AF65-F5344CB8AC3E}">
        <p14:creationId xmlns:p14="http://schemas.microsoft.com/office/powerpoint/2010/main" val="367446700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There are only some people who qualify in each stage  </a:t>
            </a:r>
            <a:endParaRPr lang="en-US" b="1" dirty="0"/>
          </a:p>
        </p:txBody>
      </p:sp>
      <p:sp>
        <p:nvSpPr>
          <p:cNvPr id="5" name="Content Placeholder 4"/>
          <p:cNvSpPr>
            <a:spLocks noGrp="1"/>
          </p:cNvSpPr>
          <p:nvPr>
            <p:ph idx="1"/>
          </p:nvPr>
        </p:nvSpPr>
        <p:spPr/>
        <p:txBody>
          <a:bodyPr>
            <a:noAutofit/>
          </a:bodyPr>
          <a:lstStyle/>
          <a:p>
            <a:r>
              <a:rPr lang="en-US" sz="2500" b="1" dirty="0" smtClean="0"/>
              <a:t>STAGE 1: </a:t>
            </a:r>
            <a:r>
              <a:rPr lang="en-US" sz="2500" dirty="0" smtClean="0"/>
              <a:t>The cocktail cascade of falling in love in our body is characterized by </a:t>
            </a:r>
            <a:r>
              <a:rPr lang="en-US" sz="2500" dirty="0" err="1" smtClean="0"/>
              <a:t>Kahneman’s</a:t>
            </a:r>
            <a:r>
              <a:rPr lang="en-US" sz="2500" dirty="0" smtClean="0"/>
              <a:t> “System 1” thinking (Ignore red flags, “Blink” thinking)</a:t>
            </a:r>
          </a:p>
          <a:p>
            <a:r>
              <a:rPr lang="en-US" sz="2500" dirty="0" smtClean="0"/>
              <a:t>Only some people will be selected by our bodies  and minds by System 1 as potential candidates for a relationship. </a:t>
            </a:r>
          </a:p>
          <a:p>
            <a:r>
              <a:rPr lang="en-US" sz="2500" b="1" dirty="0" smtClean="0"/>
              <a:t>STAGE 2: </a:t>
            </a:r>
            <a:r>
              <a:rPr lang="en-US" sz="2500" dirty="0" smtClean="0"/>
              <a:t>Then, as the relationship proceeds toward commitment, the poor judgment haze produced by </a:t>
            </a:r>
            <a:r>
              <a:rPr lang="en-US" sz="2500" dirty="0" err="1" smtClean="0"/>
              <a:t>oxytocin</a:t>
            </a:r>
            <a:r>
              <a:rPr lang="en-US" sz="2500" dirty="0" smtClean="0"/>
              <a:t>, dopamine, and testosterone FADES, and </a:t>
            </a:r>
          </a:p>
          <a:p>
            <a:r>
              <a:rPr lang="en-US" sz="2500" dirty="0" err="1" smtClean="0"/>
              <a:t>Kahneman’s</a:t>
            </a:r>
            <a:r>
              <a:rPr lang="en-US" sz="2500" dirty="0" smtClean="0"/>
              <a:t> “System 2” is activated (logic, judgment)</a:t>
            </a:r>
          </a:p>
          <a:p>
            <a:r>
              <a:rPr lang="en-US" sz="2500" dirty="0" smtClean="0"/>
              <a:t>Then we attempt to build COMMITMENT, lasting TRUST &amp; LOYALTY, lasting ROMANCE AND PASSION.</a:t>
            </a:r>
          </a:p>
        </p:txBody>
      </p:sp>
    </p:spTree>
    <p:extLst>
      <p:ext uri="{BB962C8B-B14F-4D97-AF65-F5344CB8AC3E}">
        <p14:creationId xmlns:p14="http://schemas.microsoft.com/office/powerpoint/2010/main" val="7845316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accel="50000" decel="50000"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47888" cy="883602"/>
          </a:xfrm>
        </p:spPr>
        <p:txBody>
          <a:bodyPr anchor="ctr">
            <a:normAutofit fontScale="90000"/>
          </a:bodyPr>
          <a:lstStyle/>
          <a:p>
            <a:r>
              <a:rPr lang="en-US" sz="3200" b="1" dirty="0" smtClean="0"/>
              <a:t> SO THE SECOND PHASE IS EVEN MORE SELECTIVE</a:t>
            </a:r>
            <a:r>
              <a:rPr lang="en-US" sz="3200" b="1" dirty="0" smtClean="0">
                <a:solidFill>
                  <a:schemeClr val="tx1"/>
                </a:solidFill>
              </a:rPr>
              <a:t> </a:t>
            </a:r>
            <a:endParaRPr lang="en-US" sz="3200" b="1" dirty="0">
              <a:solidFill>
                <a:schemeClr val="tx1"/>
              </a:solidFill>
            </a:endParaRPr>
          </a:p>
        </p:txBody>
      </p:sp>
      <p:sp>
        <p:nvSpPr>
          <p:cNvPr id="5" name="Content Placeholder 4"/>
          <p:cNvSpPr>
            <a:spLocks noGrp="1"/>
          </p:cNvSpPr>
          <p:nvPr>
            <p:ph sz="quarter" idx="1"/>
          </p:nvPr>
        </p:nvSpPr>
        <p:spPr>
          <a:xfrm>
            <a:off x="457200" y="1600200"/>
            <a:ext cx="8247888" cy="4873752"/>
          </a:xfrm>
        </p:spPr>
        <p:txBody>
          <a:bodyPr>
            <a:normAutofit/>
          </a:bodyPr>
          <a:lstStyle/>
          <a:p>
            <a:pPr>
              <a:spcAft>
                <a:spcPts val="1200"/>
              </a:spcAft>
            </a:pPr>
            <a:r>
              <a:rPr lang="en-US" sz="2800" dirty="0" smtClean="0"/>
              <a:t>The initial poor judgment haze produced by oxytocin, dopamine, and testosterone FADES, and </a:t>
            </a:r>
          </a:p>
          <a:p>
            <a:pPr>
              <a:spcAft>
                <a:spcPts val="1200"/>
              </a:spcAft>
            </a:pPr>
            <a:r>
              <a:rPr lang="en-US" sz="2800" dirty="0" err="1" smtClean="0"/>
              <a:t>Kahneman’s</a:t>
            </a:r>
            <a:r>
              <a:rPr lang="en-US" sz="2800" dirty="0" smtClean="0"/>
              <a:t> “System 2” gets active. We use logic, and judgment. We start focusing on the Red Flags, as we attempt to build TRUST &amp; LOYALTY with this person. “Perpetual problems” move to the forefront.</a:t>
            </a:r>
          </a:p>
          <a:p>
            <a:pPr>
              <a:spcAft>
                <a:spcPts val="1200"/>
              </a:spcAft>
            </a:pPr>
            <a:r>
              <a:rPr lang="en-US" sz="2800" dirty="0" smtClean="0"/>
              <a:t>But how do we actually build trust &amp; loyalty? What are the processes?</a:t>
            </a:r>
          </a:p>
          <a:p>
            <a:pPr>
              <a:spcAft>
                <a:spcPts val="1200"/>
              </a:spcAft>
            </a:pPr>
            <a:r>
              <a:rPr lang="en-US" sz="2800" dirty="0" smtClean="0"/>
              <a:t>Or how do couples build distrust and betrayal?</a:t>
            </a:r>
            <a:endParaRPr lang="en-US" sz="2800" dirty="0"/>
          </a:p>
        </p:txBody>
      </p:sp>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fld id="{EEC84FBE-724D-D84C-A026-0C1611F7C9BE}" type="slidenum">
              <a:rPr lang="en-US" smtClean="0"/>
              <a:pPr/>
              <a:t>14</a:t>
            </a:fld>
            <a:endParaRPr lang="en-US"/>
          </a:p>
        </p:txBody>
      </p:sp>
    </p:spTree>
    <p:extLst>
      <p:ext uri="{BB962C8B-B14F-4D97-AF65-F5344CB8AC3E}">
        <p14:creationId xmlns:p14="http://schemas.microsoft.com/office/powerpoint/2010/main" val="35291572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Salvador </a:t>
            </a:r>
            <a:r>
              <a:rPr lang="en-US" dirty="0" err="1" smtClean="0"/>
              <a:t>Minuchin</a:t>
            </a:r>
            <a:r>
              <a:rPr lang="en-US" dirty="0" smtClean="0"/>
              <a:t> : “Every marriage is a </a:t>
            </a:r>
            <a:r>
              <a:rPr lang="en-US" dirty="0"/>
              <a:t>mistake”</a:t>
            </a:r>
            <a:r>
              <a:rPr lang="en-US" dirty="0" smtClean="0"/>
              <a:t>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very qualities attractive in Stage 1, often become annoying in Stage 2.</a:t>
            </a:r>
          </a:p>
          <a:p>
            <a:r>
              <a:rPr lang="en-US" dirty="0" smtClean="0"/>
              <a:t>First 2 years of marriage = the most fighting.</a:t>
            </a:r>
          </a:p>
          <a:p>
            <a:r>
              <a:rPr lang="en-US" dirty="0" smtClean="0"/>
              <a:t>Some couples stop fighting.</a:t>
            </a:r>
          </a:p>
          <a:p>
            <a:r>
              <a:rPr lang="en-US" dirty="0" smtClean="0"/>
              <a:t>Other couples have the Four Horsemen predicts divorce in 5.6 years after wedding.</a:t>
            </a:r>
          </a:p>
          <a:p>
            <a:r>
              <a:rPr lang="en-US" dirty="0"/>
              <a:t>M</a:t>
            </a:r>
            <a:r>
              <a:rPr lang="en-US" dirty="0" smtClean="0"/>
              <a:t>ost unhappy couples who stay together become disengaged, divorce 16.2 years after the wedding</a:t>
            </a:r>
          </a:p>
          <a:p>
            <a:r>
              <a:rPr lang="en-US" dirty="0" smtClean="0"/>
              <a:t>Some go on to build lasting love.</a:t>
            </a:r>
          </a:p>
          <a:p>
            <a:r>
              <a:rPr lang="en-US" dirty="0" smtClean="0"/>
              <a:t>What is going on here?</a:t>
            </a:r>
            <a:endParaRPr lang="en-US" dirty="0"/>
          </a:p>
        </p:txBody>
      </p:sp>
    </p:spTree>
    <p:extLst>
      <p:ext uri="{BB962C8B-B14F-4D97-AF65-F5344CB8AC3E}">
        <p14:creationId xmlns:p14="http://schemas.microsoft.com/office/powerpoint/2010/main" val="80293017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533402" y="609600"/>
            <a:ext cx="8077200" cy="1143000"/>
          </a:xfrm>
          <a:noFill/>
          <a:ln>
            <a:solidFill>
              <a:schemeClr val="bg1">
                <a:alpha val="46000"/>
              </a:schemeClr>
            </a:solidFill>
          </a:ln>
        </p:spPr>
        <p:txBody>
          <a:bodyPr>
            <a:normAutofit/>
          </a:bodyPr>
          <a:lstStyle/>
          <a:p>
            <a:pPr algn="ctr" eaLnBrk="1" hangingPunct="1"/>
            <a:r>
              <a:rPr lang="en-US" sz="2000" u="sng" dirty="0" smtClean="0">
                <a:solidFill>
                  <a:schemeClr val="tx1"/>
                </a:solidFill>
                <a:latin typeface="News Gothic MT"/>
                <a:cs typeface="News Gothic MT"/>
              </a:rPr>
              <a:t>THE ANSWER:</a:t>
            </a:r>
            <a:r>
              <a:rPr lang="en-US" sz="2000" dirty="0" smtClean="0">
                <a:solidFill>
                  <a:schemeClr val="tx1"/>
                </a:solidFill>
                <a:latin typeface="News Gothic MT"/>
                <a:cs typeface="News Gothic MT"/>
              </a:rPr>
              <a:t> Use Hidden Markov Model Analysis –</a:t>
            </a:r>
            <a:r>
              <a:rPr lang="en-US" sz="2000" b="1" dirty="0" smtClean="0">
                <a:solidFill>
                  <a:schemeClr val="tx1"/>
                </a:solidFill>
                <a:latin typeface="News Gothic MT"/>
                <a:cs typeface="News Gothic MT"/>
              </a:rPr>
              <a:t>Negative affect</a:t>
            </a:r>
            <a:r>
              <a:rPr lang="en-US" sz="2000" dirty="0" smtClean="0">
                <a:solidFill>
                  <a:schemeClr val="tx1"/>
                </a:solidFill>
                <a:latin typeface="News Gothic MT"/>
                <a:cs typeface="News Gothic MT"/>
              </a:rPr>
              <a:t> is an absorbing state for unhappy couples: </a:t>
            </a:r>
            <a:r>
              <a:rPr lang="en-US" sz="2000" i="1" dirty="0" smtClean="0">
                <a:solidFill>
                  <a:schemeClr val="tx1"/>
                </a:solidFill>
                <a:latin typeface="News Gothic MT"/>
                <a:cs typeface="News Gothic MT"/>
              </a:rPr>
              <a:t>the probability of entry (thick line) exceeds the probability of exit (thin line)</a:t>
            </a:r>
          </a:p>
        </p:txBody>
      </p:sp>
      <p:pic>
        <p:nvPicPr>
          <p:cNvPr id="5" name="Picture 4" descr="affect diagram.pdf"/>
          <p:cNvPicPr>
            <a:picLocks noChangeAspect="1"/>
          </p:cNvPicPr>
          <p:nvPr/>
        </p:nvPicPr>
        <p:blipFill>
          <a:blip r:embed="rId3" cstate="print">
            <a:lum contrast="48000"/>
          </a:blip>
          <a:stretch>
            <a:fillRect/>
          </a:stretch>
        </p:blipFill>
        <p:spPr>
          <a:xfrm>
            <a:off x="2" y="628005"/>
            <a:ext cx="9144000" cy="6858000"/>
          </a:xfrm>
          <a:prstGeom prst="rect">
            <a:avLst/>
          </a:prstGeom>
          <a:noFill/>
          <a:ln>
            <a:solidFill>
              <a:schemeClr val="bg1">
                <a:alpha val="46000"/>
              </a:schemeClr>
            </a:solidFill>
          </a:ln>
        </p:spPr>
      </p:pic>
      <p:sp>
        <p:nvSpPr>
          <p:cNvPr id="6" name="TextBox 5"/>
          <p:cNvSpPr txBox="1"/>
          <p:nvPr/>
        </p:nvSpPr>
        <p:spPr>
          <a:xfrm>
            <a:off x="1311881" y="3993790"/>
            <a:ext cx="1697263" cy="369332"/>
          </a:xfrm>
          <a:prstGeom prst="rect">
            <a:avLst/>
          </a:prstGeom>
          <a:noFill/>
        </p:spPr>
        <p:txBody>
          <a:bodyPr wrap="square" rtlCol="0">
            <a:spAutoFit/>
          </a:bodyPr>
          <a:lstStyle/>
          <a:p>
            <a:r>
              <a:rPr lang="en-US" b="1" dirty="0" smtClean="0"/>
              <a:t>NEGATIVITY</a:t>
            </a:r>
          </a:p>
        </p:txBody>
      </p:sp>
      <p:sp>
        <p:nvSpPr>
          <p:cNvPr id="7" name="TextBox 6"/>
          <p:cNvSpPr txBox="1"/>
          <p:nvPr/>
        </p:nvSpPr>
        <p:spPr>
          <a:xfrm>
            <a:off x="5357969" y="3993790"/>
            <a:ext cx="2646878" cy="369332"/>
          </a:xfrm>
          <a:prstGeom prst="rect">
            <a:avLst/>
          </a:prstGeom>
          <a:noFill/>
        </p:spPr>
        <p:txBody>
          <a:bodyPr wrap="none" rtlCol="0">
            <a:spAutoFit/>
          </a:bodyPr>
          <a:lstStyle/>
          <a:p>
            <a:r>
              <a:rPr lang="en-US" b="1" dirty="0" smtClean="0"/>
              <a:t>  NEUTRAL OR POSITIVITY</a:t>
            </a:r>
            <a:endParaRPr lang="en-US" b="1" dirty="0"/>
          </a:p>
        </p:txBody>
      </p:sp>
    </p:spTree>
    <p:extLst>
      <p:ext uri="{BB962C8B-B14F-4D97-AF65-F5344CB8AC3E}">
        <p14:creationId xmlns:p14="http://schemas.microsoft.com/office/powerpoint/2010/main" val="368628272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1" y="0"/>
            <a:ext cx="8305800" cy="1676400"/>
          </a:xfrm>
        </p:spPr>
        <p:txBody>
          <a:bodyPr>
            <a:normAutofit fontScale="90000"/>
          </a:bodyPr>
          <a:lstStyle/>
          <a:p>
            <a:pPr algn="ctr"/>
            <a:r>
              <a:rPr lang="en-US" sz="3300" b="1" dirty="0" smtClean="0">
                <a:solidFill>
                  <a:schemeClr val="tx1"/>
                </a:solidFill>
                <a:cs typeface="News Gothic MT"/>
              </a:rPr>
              <a:t>We call it “The Roach Motel Model” of unhappy marriage: </a:t>
            </a:r>
            <a:r>
              <a:rPr lang="en-US" sz="3600" b="1" dirty="0" smtClean="0">
                <a:solidFill>
                  <a:schemeClr val="tx1"/>
                </a:solidFill>
                <a:cs typeface="News Gothic MT"/>
              </a:rPr>
              <a:t>“They check in but they don’t check out”</a:t>
            </a:r>
          </a:p>
        </p:txBody>
      </p:sp>
      <p:sp>
        <p:nvSpPr>
          <p:cNvPr id="41987" name="Rectangle 3"/>
          <p:cNvSpPr>
            <a:spLocks noGrp="1" noChangeArrowheads="1"/>
          </p:cNvSpPr>
          <p:nvPr>
            <p:ph idx="1"/>
          </p:nvPr>
        </p:nvSpPr>
        <p:spPr>
          <a:xfrm>
            <a:off x="685801" y="1981199"/>
            <a:ext cx="7772400" cy="4494603"/>
          </a:xfrm>
        </p:spPr>
        <p:txBody>
          <a:bodyPr>
            <a:noAutofit/>
          </a:bodyPr>
          <a:lstStyle/>
          <a:p>
            <a:r>
              <a:rPr lang="en-US" sz="2200" b="1" dirty="0" smtClean="0">
                <a:cs typeface="News Gothic MT"/>
              </a:rPr>
              <a:t>THERE ARE REALLY ONLY 2 CONFLICT STYLES:</a:t>
            </a:r>
            <a:r>
              <a:rPr lang="en-US" sz="2200" dirty="0" smtClean="0">
                <a:cs typeface="News Gothic MT"/>
              </a:rPr>
              <a:t> For unhappy couples negative affect is like stepping into a quicksand bog. </a:t>
            </a:r>
          </a:p>
          <a:p>
            <a:r>
              <a:rPr lang="en-US" sz="2200" dirty="0" smtClean="0">
                <a:cs typeface="News Gothic MT"/>
              </a:rPr>
              <a:t>Negative affect is a “</a:t>
            </a:r>
            <a:r>
              <a:rPr lang="en-US" sz="2200" b="1" dirty="0" smtClean="0">
                <a:cs typeface="News Gothic MT"/>
              </a:rPr>
              <a:t>Markov absorbing state</a:t>
            </a:r>
            <a:r>
              <a:rPr lang="en-US" sz="2200" dirty="0" smtClean="0">
                <a:cs typeface="News Gothic MT"/>
              </a:rPr>
              <a:t>,” but only for unhappy couples.</a:t>
            </a:r>
          </a:p>
          <a:p>
            <a:r>
              <a:rPr lang="en-US" sz="2200" dirty="0" smtClean="0">
                <a:cs typeface="News Gothic MT"/>
              </a:rPr>
              <a:t>Repair does not work for them. </a:t>
            </a:r>
            <a:r>
              <a:rPr lang="en-US" sz="2200" b="1" dirty="0" smtClean="0">
                <a:cs typeface="News Gothic MT"/>
              </a:rPr>
              <a:t>REPAIR IS CENTRAL TO THE MASTERS OF RELATIONSHIPS! (also </a:t>
            </a:r>
            <a:r>
              <a:rPr lang="en-US" sz="2200" b="1" dirty="0" err="1" smtClean="0">
                <a:cs typeface="News Gothic MT"/>
              </a:rPr>
              <a:t>Gianino</a:t>
            </a:r>
            <a:r>
              <a:rPr lang="en-US" sz="2200" b="1" dirty="0" smtClean="0">
                <a:cs typeface="News Gothic MT"/>
              </a:rPr>
              <a:t> &amp; </a:t>
            </a:r>
            <a:r>
              <a:rPr lang="en-US" sz="2200" b="1" dirty="0" err="1" smtClean="0">
                <a:cs typeface="News Gothic MT"/>
              </a:rPr>
              <a:t>Tronick</a:t>
            </a:r>
            <a:r>
              <a:rPr lang="en-US" sz="2200" b="1" dirty="0" smtClean="0">
                <a:cs typeface="News Gothic MT"/>
              </a:rPr>
              <a:t>)</a:t>
            </a:r>
          </a:p>
          <a:p>
            <a:pPr eaLnBrk="1" hangingPunct="1"/>
            <a:r>
              <a:rPr lang="en-US" sz="2200" dirty="0" smtClean="0">
                <a:cs typeface="News Gothic MT"/>
              </a:rPr>
              <a:t>Happily married couples are able to exit this negative state</a:t>
            </a:r>
          </a:p>
          <a:p>
            <a:pPr eaLnBrk="1" hangingPunct="1"/>
            <a:r>
              <a:rPr lang="en-US" sz="2200" dirty="0" smtClean="0">
                <a:cs typeface="News Gothic MT"/>
              </a:rPr>
              <a:t>WE WILL SEE LATER THAT IS BECAUSE they HAVE A HIGH TRUST METRIC</a:t>
            </a:r>
            <a:r>
              <a:rPr lang="en-US" sz="2200" dirty="0">
                <a:cs typeface="News Gothic MT"/>
              </a:rPr>
              <a:t>,</a:t>
            </a:r>
            <a:endParaRPr lang="en-US" sz="2200" dirty="0" smtClean="0">
              <a:cs typeface="News Gothic MT"/>
            </a:endParaRPr>
          </a:p>
          <a:p>
            <a:pPr eaLnBrk="1" hangingPunct="1"/>
            <a:r>
              <a:rPr lang="en-US" sz="2200" dirty="0" smtClean="0">
                <a:cs typeface="News Gothic MT"/>
              </a:rPr>
              <a:t>SO THEY do effective repairs, like taking responsibility for even a part of the problem. </a:t>
            </a:r>
          </a:p>
          <a:p>
            <a:pPr eaLnBrk="1" hangingPunct="1"/>
            <a:r>
              <a:rPr lang="en-US" sz="2200" dirty="0" smtClean="0">
                <a:cs typeface="News Gothic MT"/>
              </a:rPr>
              <a:t>BUT WHAT IS “TRUST”?</a:t>
            </a:r>
          </a:p>
        </p:txBody>
      </p:sp>
    </p:spTree>
    <p:extLst>
      <p:ext uri="{BB962C8B-B14F-4D97-AF65-F5344CB8AC3E}">
        <p14:creationId xmlns:p14="http://schemas.microsoft.com/office/powerpoint/2010/main" val="9523698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additive="base">
                                        <p:cTn id="7" dur="500" fill="hold"/>
                                        <p:tgtEl>
                                          <p:spTgt spid="419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9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41987">
                                            <p:txEl>
                                              <p:pRg st="1" end="1"/>
                                            </p:txEl>
                                          </p:spTgt>
                                        </p:tgtEl>
                                        <p:attrNameLst>
                                          <p:attrName>style.visibility</p:attrName>
                                        </p:attrNameLst>
                                      </p:cBhvr>
                                      <p:to>
                                        <p:strVal val="visible"/>
                                      </p:to>
                                    </p:set>
                                    <p:anim calcmode="lin" valueType="num">
                                      <p:cBhvr additive="base">
                                        <p:cTn id="13" dur="500" fill="hold"/>
                                        <p:tgtEl>
                                          <p:spTgt spid="419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9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41987">
                                            <p:txEl>
                                              <p:pRg st="2" end="2"/>
                                            </p:txEl>
                                          </p:spTgt>
                                        </p:tgtEl>
                                        <p:attrNameLst>
                                          <p:attrName>style.visibility</p:attrName>
                                        </p:attrNameLst>
                                      </p:cBhvr>
                                      <p:to>
                                        <p:strVal val="visible"/>
                                      </p:to>
                                    </p:set>
                                    <p:anim calcmode="lin" valueType="num">
                                      <p:cBhvr additive="base">
                                        <p:cTn id="19" dur="500" fill="hold"/>
                                        <p:tgtEl>
                                          <p:spTgt spid="419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9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41987">
                                            <p:txEl>
                                              <p:pRg st="3" end="3"/>
                                            </p:txEl>
                                          </p:spTgt>
                                        </p:tgtEl>
                                        <p:attrNameLst>
                                          <p:attrName>style.visibility</p:attrName>
                                        </p:attrNameLst>
                                      </p:cBhvr>
                                      <p:to>
                                        <p:strVal val="visible"/>
                                      </p:to>
                                    </p:set>
                                    <p:anim calcmode="lin" valueType="num">
                                      <p:cBhvr additive="base">
                                        <p:cTn id="25" dur="500" fill="hold"/>
                                        <p:tgtEl>
                                          <p:spTgt spid="419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19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41987">
                                            <p:txEl>
                                              <p:pRg st="4" end="4"/>
                                            </p:txEl>
                                          </p:spTgt>
                                        </p:tgtEl>
                                        <p:attrNameLst>
                                          <p:attrName>style.visibility</p:attrName>
                                        </p:attrNameLst>
                                      </p:cBhvr>
                                      <p:to>
                                        <p:strVal val="visible"/>
                                      </p:to>
                                    </p:set>
                                    <p:anim calcmode="lin" valueType="num">
                                      <p:cBhvr additive="base">
                                        <p:cTn id="31" dur="500" fill="hold"/>
                                        <p:tgtEl>
                                          <p:spTgt spid="419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19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accel="50000" decel="50000" fill="hold" grpId="0" nodeType="clickEffect">
                                  <p:stCondLst>
                                    <p:cond delay="0"/>
                                  </p:stCondLst>
                                  <p:childTnLst>
                                    <p:set>
                                      <p:cBhvr>
                                        <p:cTn id="36" dur="1" fill="hold">
                                          <p:stCondLst>
                                            <p:cond delay="0"/>
                                          </p:stCondLst>
                                        </p:cTn>
                                        <p:tgtEl>
                                          <p:spTgt spid="41987">
                                            <p:txEl>
                                              <p:pRg st="5" end="5"/>
                                            </p:txEl>
                                          </p:spTgt>
                                        </p:tgtEl>
                                        <p:attrNameLst>
                                          <p:attrName>style.visibility</p:attrName>
                                        </p:attrNameLst>
                                      </p:cBhvr>
                                      <p:to>
                                        <p:strVal val="visible"/>
                                      </p:to>
                                    </p:set>
                                    <p:anim calcmode="lin" valueType="num">
                                      <p:cBhvr additive="base">
                                        <p:cTn id="37" dur="500" fill="hold"/>
                                        <p:tgtEl>
                                          <p:spTgt spid="419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198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accel="50000" decel="50000" fill="hold" grpId="0" nodeType="clickEffect">
                                  <p:stCondLst>
                                    <p:cond delay="0"/>
                                  </p:stCondLst>
                                  <p:childTnLst>
                                    <p:set>
                                      <p:cBhvr>
                                        <p:cTn id="42" dur="1" fill="hold">
                                          <p:stCondLst>
                                            <p:cond delay="0"/>
                                          </p:stCondLst>
                                        </p:cTn>
                                        <p:tgtEl>
                                          <p:spTgt spid="41987">
                                            <p:txEl>
                                              <p:pRg st="6" end="6"/>
                                            </p:txEl>
                                          </p:spTgt>
                                        </p:tgtEl>
                                        <p:attrNameLst>
                                          <p:attrName>style.visibility</p:attrName>
                                        </p:attrNameLst>
                                      </p:cBhvr>
                                      <p:to>
                                        <p:strVal val="visible"/>
                                      </p:to>
                                    </p:set>
                                    <p:anim calcmode="lin" valueType="num">
                                      <p:cBhvr additive="base">
                                        <p:cTn id="43" dur="500" fill="hold"/>
                                        <p:tgtEl>
                                          <p:spTgt spid="419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198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Content Placeholder 3" descr="Science of Trust.tiff"/>
          <p:cNvPicPr>
            <a:picLocks noGrp="1" noChangeAspect="1"/>
          </p:cNvPicPr>
          <p:nvPr>
            <p:ph sz="quarter" idx="1"/>
          </p:nvPr>
        </p:nvPicPr>
        <p:blipFill rotWithShape="1">
          <a:blip r:embed="rId3" cstate="print"/>
          <a:srcRect l="11" r="77"/>
          <a:stretch/>
        </p:blipFill>
        <p:spPr>
          <a:xfrm rot="703172">
            <a:off x="3987405" y="962500"/>
            <a:ext cx="3938416" cy="5151496"/>
          </a:xfr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730788">
            <a:off x="1056189" y="1107257"/>
            <a:ext cx="3447174" cy="5201688"/>
          </a:xfrm>
          <a:prstGeom prst="rect">
            <a:avLst/>
          </a:prstGeom>
        </p:spPr>
      </p:pic>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fld id="{EEC84FBE-724D-D84C-A026-0C1611F7C9BE}" type="slidenum">
              <a:rPr lang="en-US" smtClean="0"/>
              <a:pPr/>
              <a:t>18</a:t>
            </a:fld>
            <a:endParaRPr lang="en-US"/>
          </a:p>
        </p:txBody>
      </p:sp>
    </p:spTree>
    <p:extLst>
      <p:ext uri="{BB962C8B-B14F-4D97-AF65-F5344CB8AC3E}">
        <p14:creationId xmlns:p14="http://schemas.microsoft.com/office/powerpoint/2010/main" val="297106730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t>Let’s now talk about trust, loyalty, commitment, fairness, &amp; betrayal</a:t>
            </a:r>
            <a:endParaRPr lang="en-US" b="1"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7294943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We need a science of fidelity to understand infidelity</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You cannot develop a science of infidelity without also understanding fidelity, loyalty, continuing love, and trust.</a:t>
            </a:r>
          </a:p>
          <a:p>
            <a:r>
              <a:rPr lang="en-US" dirty="0" smtClean="0"/>
              <a:t>Therefore, we must understand how couples build (or erode) TRUST</a:t>
            </a:r>
            <a:r>
              <a:rPr lang="en-US" dirty="0"/>
              <a:t>.</a:t>
            </a:r>
            <a:endParaRPr lang="en-US" dirty="0" smtClean="0"/>
          </a:p>
          <a:p>
            <a:r>
              <a:rPr lang="en-US" dirty="0"/>
              <a:t>We must understand the principles of INTIMATE TRUST, lasting romance, passion, and love, as well as their erosion. </a:t>
            </a:r>
            <a:r>
              <a:rPr lang="en-US" dirty="0" smtClean="0"/>
              <a:t>CHERISHING </a:t>
            </a:r>
            <a:r>
              <a:rPr lang="en-US" dirty="0" err="1" smtClean="0"/>
              <a:t>vs</a:t>
            </a:r>
            <a:r>
              <a:rPr lang="en-US" smtClean="0"/>
              <a:t> NEG COMPs </a:t>
            </a:r>
            <a:endParaRPr lang="en-US" dirty="0"/>
          </a:p>
          <a:p>
            <a:r>
              <a:rPr lang="en-US" dirty="0" smtClean="0"/>
              <a:t>We must understand how couples either build LOYALTY or build BETRAYAL</a:t>
            </a:r>
          </a:p>
        </p:txBody>
      </p:sp>
    </p:spTree>
    <p:extLst>
      <p:ext uri="{BB962C8B-B14F-4D97-AF65-F5344CB8AC3E}">
        <p14:creationId xmlns:p14="http://schemas.microsoft.com/office/powerpoint/2010/main" val="415726784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l_fi" descr="http://image.shutterstock.com/display_pic_with_logo/5880/5880,1275932667,8/stock-photo-background-concept-wordcloud-illustration-of-game-theory-strategy-54718774.jpg"/>
          <p:cNvPicPr/>
          <p:nvPr/>
        </p:nvPicPr>
        <p:blipFill>
          <a:blip r:embed="rId2"/>
          <a:srcRect/>
          <a:stretch>
            <a:fillRect/>
          </a:stretch>
        </p:blipFill>
        <p:spPr bwMode="auto">
          <a:xfrm>
            <a:off x="1292300" y="349687"/>
            <a:ext cx="7303452" cy="5889460"/>
          </a:xfrm>
          <a:prstGeom prst="rect">
            <a:avLst/>
          </a:prstGeom>
          <a:noFill/>
          <a:ln w="9525">
            <a:noFill/>
            <a:miter lim="800000"/>
            <a:headEnd/>
            <a:tailEnd/>
          </a:ln>
        </p:spPr>
      </p:pic>
    </p:spTree>
    <p:extLst>
      <p:ext uri="{BB962C8B-B14F-4D97-AF65-F5344CB8AC3E}">
        <p14:creationId xmlns:p14="http://schemas.microsoft.com/office/powerpoint/2010/main" val="63258372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Game theory: A general theory of all social interactions</a:t>
            </a:r>
            <a:endParaRPr lang="en-US" b="1" dirty="0"/>
          </a:p>
        </p:txBody>
      </p:sp>
      <p:sp>
        <p:nvSpPr>
          <p:cNvPr id="3" name="Content Placeholder 2"/>
          <p:cNvSpPr>
            <a:spLocks noGrp="1"/>
          </p:cNvSpPr>
          <p:nvPr>
            <p:ph idx="1"/>
          </p:nvPr>
        </p:nvSpPr>
        <p:spPr>
          <a:xfrm>
            <a:off x="457200" y="1905192"/>
            <a:ext cx="8229600" cy="4220971"/>
          </a:xfrm>
        </p:spPr>
        <p:txBody>
          <a:bodyPr>
            <a:normAutofit/>
          </a:bodyPr>
          <a:lstStyle/>
          <a:p>
            <a:r>
              <a:rPr lang="en-US" dirty="0" smtClean="0"/>
              <a:t>If I smile at my wife and she smiles back at me</a:t>
            </a:r>
          </a:p>
          <a:p>
            <a:r>
              <a:rPr lang="en-US" dirty="0" smtClean="0"/>
              <a:t>I may highly value that return smile, and assign a high “payoff” to that return smile, thinking, “What a great smile! I am one lucky guy to have her as my wife.”</a:t>
            </a:r>
          </a:p>
          <a:p>
            <a:r>
              <a:rPr lang="en-US" dirty="0" smtClean="0"/>
              <a:t>Or I may be disappointed by the return smile, assigning a low “payoff” to that smile, thinking, “I think I could do better elsewhere.”</a:t>
            </a:r>
            <a:endParaRPr lang="en-US" dirty="0"/>
          </a:p>
        </p:txBody>
      </p:sp>
    </p:spTree>
    <p:extLst>
      <p:ext uri="{BB962C8B-B14F-4D97-AF65-F5344CB8AC3E}">
        <p14:creationId xmlns:p14="http://schemas.microsoft.com/office/powerpoint/2010/main" val="367911979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Game </a:t>
            </a:r>
            <a:r>
              <a:rPr lang="en-US" b="1" dirty="0"/>
              <a:t>t</a:t>
            </a:r>
            <a:r>
              <a:rPr lang="en-US" b="1" dirty="0" smtClean="0"/>
              <a:t>heory can suggest:</a:t>
            </a:r>
            <a:endParaRPr lang="en-US" b="1" dirty="0"/>
          </a:p>
        </p:txBody>
      </p:sp>
      <p:sp>
        <p:nvSpPr>
          <p:cNvPr id="3" name="Content Placeholder 2"/>
          <p:cNvSpPr>
            <a:spLocks noGrp="1"/>
          </p:cNvSpPr>
          <p:nvPr>
            <p:ph idx="1"/>
          </p:nvPr>
        </p:nvSpPr>
        <p:spPr/>
        <p:txBody>
          <a:bodyPr>
            <a:normAutofit/>
          </a:bodyPr>
          <a:lstStyle/>
          <a:p>
            <a:r>
              <a:rPr lang="en-US" dirty="0" smtClean="0"/>
              <a:t>How to create </a:t>
            </a:r>
            <a:r>
              <a:rPr lang="en-US" b="1" dirty="0" smtClean="0"/>
              <a:t>trust, betrayal, and fairness metrics</a:t>
            </a:r>
            <a:r>
              <a:rPr lang="en-US" dirty="0" smtClean="0"/>
              <a:t>,</a:t>
            </a:r>
          </a:p>
          <a:p>
            <a:r>
              <a:rPr lang="en-US" dirty="0" smtClean="0"/>
              <a:t>These metrics can be computed in any interaction. </a:t>
            </a:r>
          </a:p>
          <a:p>
            <a:r>
              <a:rPr lang="en-US" dirty="0" smtClean="0"/>
              <a:t>Not as traits, but at a</a:t>
            </a:r>
            <a:r>
              <a:rPr lang="en-US" b="1" dirty="0" smtClean="0"/>
              <a:t> micro</a:t>
            </a:r>
            <a:r>
              <a:rPr lang="en-US" dirty="0" smtClean="0"/>
              <a:t> </a:t>
            </a:r>
            <a:r>
              <a:rPr lang="en-US" b="1" dirty="0" smtClean="0"/>
              <a:t>level, </a:t>
            </a:r>
            <a:r>
              <a:rPr lang="en-US" dirty="0" smtClean="0"/>
              <a:t>using temporal dynamics</a:t>
            </a:r>
            <a:endParaRPr lang="en-US" dirty="0"/>
          </a:p>
          <a:p>
            <a:r>
              <a:rPr lang="en-US" dirty="0" smtClean="0"/>
              <a:t>Define trust at a micro level</a:t>
            </a:r>
          </a:p>
          <a:p>
            <a:r>
              <a:rPr lang="en-US" dirty="0" smtClean="0"/>
              <a:t>Something we </a:t>
            </a:r>
            <a:r>
              <a:rPr lang="en-US" b="1" dirty="0" smtClean="0"/>
              <a:t>BUILD</a:t>
            </a:r>
            <a:r>
              <a:rPr lang="en-US" dirty="0" smtClean="0"/>
              <a:t> as we interact</a:t>
            </a:r>
          </a:p>
        </p:txBody>
      </p:sp>
    </p:spTree>
    <p:extLst>
      <p:ext uri="{BB962C8B-B14F-4D97-AF65-F5344CB8AC3E}">
        <p14:creationId xmlns:p14="http://schemas.microsoft.com/office/powerpoint/2010/main" val="97616819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Game theory assumes </a:t>
            </a:r>
            <a:r>
              <a:rPr lang="en-US" b="1" dirty="0"/>
              <a:t>p</a:t>
            </a:r>
            <a:r>
              <a:rPr lang="en-US" b="1" dirty="0" smtClean="0"/>
              <a:t>artners are rational</a:t>
            </a:r>
            <a:endParaRPr lang="en-US" b="1" dirty="0"/>
          </a:p>
        </p:txBody>
      </p:sp>
      <p:sp>
        <p:nvSpPr>
          <p:cNvPr id="3" name="Content Placeholder 2"/>
          <p:cNvSpPr>
            <a:spLocks noGrp="1"/>
          </p:cNvSpPr>
          <p:nvPr>
            <p:ph idx="1"/>
          </p:nvPr>
        </p:nvSpPr>
        <p:spPr/>
        <p:txBody>
          <a:bodyPr>
            <a:normAutofit lnSpcReduction="10000"/>
          </a:bodyPr>
          <a:lstStyle/>
          <a:p>
            <a:r>
              <a:rPr lang="en-US" dirty="0" smtClean="0"/>
              <a:t>Each partner seeks to maximize his or her payoffs in any transaction </a:t>
            </a:r>
          </a:p>
          <a:p>
            <a:r>
              <a:rPr lang="en-US" dirty="0" smtClean="0"/>
              <a:t>Therefore RATIONAL </a:t>
            </a:r>
            <a:r>
              <a:rPr lang="en-US" dirty="0"/>
              <a:t>=</a:t>
            </a:r>
            <a:r>
              <a:rPr lang="en-US" dirty="0" smtClean="0"/>
              <a:t> a self interest metric</a:t>
            </a:r>
          </a:p>
          <a:p>
            <a:r>
              <a:rPr lang="en-US" dirty="0" smtClean="0"/>
              <a:t>Partners usually select the strategy that maximizes their own payoffs.</a:t>
            </a:r>
          </a:p>
          <a:p>
            <a:r>
              <a:rPr lang="en-US" dirty="0" smtClean="0"/>
              <a:t>Harold Kelley’s did a simple experiment (1979):   100 couples rated how much they valued housework.</a:t>
            </a:r>
          </a:p>
          <a:p>
            <a:r>
              <a:rPr lang="en-US" dirty="0" smtClean="0"/>
              <a:t>Let’s look at one couple, Al and Jenny</a:t>
            </a:r>
            <a:endParaRPr lang="en-US" dirty="0"/>
          </a:p>
        </p:txBody>
      </p:sp>
    </p:spTree>
    <p:extLst>
      <p:ext uri="{BB962C8B-B14F-4D97-AF65-F5344CB8AC3E}">
        <p14:creationId xmlns:p14="http://schemas.microsoft.com/office/powerpoint/2010/main" val="201370564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b="1" dirty="0" smtClean="0"/>
              <a:t>TABLE: A YOUNG COUPLE RATES HOUSEWORK </a:t>
            </a:r>
            <a:br>
              <a:rPr lang="en-US" sz="3200" b="1" dirty="0" smtClean="0"/>
            </a:br>
            <a:r>
              <a:rPr lang="en-US" sz="3200" b="1" dirty="0" smtClean="0"/>
              <a:t>(0 = BAD TO 10 = GOOD)</a:t>
            </a:r>
            <a:endParaRPr lang="en-US" sz="3200" b="1" dirty="0"/>
          </a:p>
        </p:txBody>
      </p:sp>
      <p:graphicFrame>
        <p:nvGraphicFramePr>
          <p:cNvPr id="89090" name="Object 2"/>
          <p:cNvGraphicFramePr>
            <a:graphicFrameLocks noChangeAspect="1"/>
          </p:cNvGraphicFramePr>
          <p:nvPr/>
        </p:nvGraphicFramePr>
        <p:xfrm>
          <a:off x="457200" y="1692053"/>
          <a:ext cx="8504786" cy="4639116"/>
        </p:xfrm>
        <a:graphic>
          <a:graphicData uri="http://schemas.openxmlformats.org/presentationml/2006/ole">
            <mc:AlternateContent xmlns:mc="http://schemas.openxmlformats.org/markup-compatibility/2006">
              <mc:Choice xmlns:v="urn:schemas-microsoft-com:vml" Requires="v">
                <p:oleObj spid="_x0000_s1128" name="Document" r:id="rId4" imgW="5625893" imgH="2374813" progId="Word.Document.8">
                  <p:link updateAutomatic="1"/>
                </p:oleObj>
              </mc:Choice>
              <mc:Fallback>
                <p:oleObj name="Document" r:id="rId4" imgW="5625893" imgH="2374813" progId="Word.Document.8">
                  <p:link updateAutomatic="1"/>
                  <p:pic>
                    <p:nvPicPr>
                      <p:cNvPr id="0" name="Picture 5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692053"/>
                        <a:ext cx="8504786" cy="4639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4478324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en-US" sz="2800" b="1" dirty="0" smtClean="0"/>
              <a:t>W</a:t>
            </a:r>
            <a:r>
              <a:rPr lang="en-US" sz="2800" b="1" dirty="0" smtClean="0">
                <a:solidFill>
                  <a:schemeClr val="tx1"/>
                </a:solidFill>
              </a:rPr>
              <a:t>ith self-interest  as the metric, Jenny will try to change Al and Al will try to change Jenny</a:t>
            </a:r>
            <a:endParaRPr lang="en-US" sz="2800" b="1" dirty="0">
              <a:solidFill>
                <a:schemeClr val="tx1"/>
              </a:solidFill>
            </a:endParaRPr>
          </a:p>
        </p:txBody>
      </p:sp>
      <p:sp>
        <p:nvSpPr>
          <p:cNvPr id="4" name="Content Placeholder 3"/>
          <p:cNvSpPr>
            <a:spLocks noGrp="1"/>
          </p:cNvSpPr>
          <p:nvPr>
            <p:ph idx="1"/>
          </p:nvPr>
        </p:nvSpPr>
        <p:spPr/>
        <p:txBody>
          <a:bodyPr>
            <a:normAutofit fontScale="77500" lnSpcReduction="20000"/>
          </a:bodyPr>
          <a:lstStyle/>
          <a:p>
            <a:pPr>
              <a:spcAft>
                <a:spcPts val="600"/>
              </a:spcAft>
            </a:pPr>
            <a:r>
              <a:rPr lang="en-US" sz="3100" dirty="0" smtClean="0"/>
              <a:t>Therefore, Jenny &amp; Al will fight tooth and nail about housework. Typical of unhappily married couples. </a:t>
            </a:r>
          </a:p>
          <a:p>
            <a:pPr>
              <a:spcAft>
                <a:spcPts val="600"/>
              </a:spcAft>
              <a:buNone/>
            </a:pPr>
            <a:r>
              <a:rPr lang="en-US" sz="3100" dirty="0" smtClean="0"/>
              <a:t>				</a:t>
            </a:r>
            <a:r>
              <a:rPr lang="en-US" sz="3100" b="1" dirty="0" smtClean="0"/>
              <a:t>BUT IF WE</a:t>
            </a:r>
            <a:r>
              <a:rPr lang="en-US" sz="3100" b="1" dirty="0"/>
              <a:t> </a:t>
            </a:r>
            <a:r>
              <a:rPr lang="en-US" sz="3100" b="1" dirty="0" smtClean="0"/>
              <a:t>DEFINE TRUST AS THE METRIC IN WHICH: </a:t>
            </a:r>
          </a:p>
          <a:p>
            <a:pPr>
              <a:spcAft>
                <a:spcPts val="600"/>
              </a:spcAft>
            </a:pPr>
            <a:r>
              <a:rPr lang="en-US" sz="3100" dirty="0" smtClean="0"/>
              <a:t>Jenny is trying to maximize Al’s payoffs, and Al is also trying to maximize Jenny’s payoffs, </a:t>
            </a:r>
          </a:p>
          <a:p>
            <a:pPr>
              <a:spcAft>
                <a:spcPts val="600"/>
              </a:spcAft>
            </a:pPr>
            <a:r>
              <a:rPr lang="en-US" sz="3100" dirty="0" smtClean="0"/>
              <a:t>Then they will each decide to clean together, logically arriving at the maximum payoff for both. (THE “NASH EQUILIBRIUM”)</a:t>
            </a:r>
          </a:p>
          <a:p>
            <a:pPr algn="ctr">
              <a:spcAft>
                <a:spcPts val="600"/>
              </a:spcAft>
              <a:buNone/>
            </a:pPr>
            <a:r>
              <a:rPr lang="en-US" sz="3100" b="1" dirty="0" smtClean="0"/>
              <a:t>CONCLUSION IS:</a:t>
            </a:r>
          </a:p>
          <a:p>
            <a:pPr>
              <a:spcAft>
                <a:spcPts val="600"/>
              </a:spcAft>
            </a:pPr>
            <a:r>
              <a:rPr lang="en-US" sz="3100" dirty="0" smtClean="0"/>
              <a:t>TRUST = HAVING OUR PARTNER’S BACK, NOT JUST OUR OWN.  </a:t>
            </a:r>
          </a:p>
          <a:p>
            <a:pPr>
              <a:spcAft>
                <a:spcPts val="600"/>
              </a:spcAft>
            </a:pPr>
            <a:r>
              <a:rPr lang="en-US" sz="3100" dirty="0" smtClean="0"/>
              <a:t>Can we generalize Kelly’s work as a  game theory approach for all interactions? Answer is YES WE CAN! HERE’S HOW </a:t>
            </a:r>
            <a:r>
              <a:rPr lang="en-US" sz="3100" dirty="0"/>
              <a:t>–GOTTMAN-LEVENSON </a:t>
            </a:r>
            <a:r>
              <a:rPr lang="en-US" sz="3100" dirty="0" smtClean="0"/>
              <a:t>PARADIGM: </a:t>
            </a:r>
          </a:p>
        </p:txBody>
      </p:sp>
    </p:spTree>
    <p:extLst>
      <p:ext uri="{BB962C8B-B14F-4D97-AF65-F5344CB8AC3E}">
        <p14:creationId xmlns:p14="http://schemas.microsoft.com/office/powerpoint/2010/main" val="375549503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381001" y="312878"/>
            <a:ext cx="8382000" cy="1211122"/>
          </a:xfrm>
        </p:spPr>
        <p:txBody>
          <a:bodyPr>
            <a:noAutofit/>
          </a:bodyPr>
          <a:lstStyle/>
          <a:p>
            <a:pPr algn="ctr" eaLnBrk="1" hangingPunct="1"/>
            <a:r>
              <a:rPr lang="en-US" sz="2800" b="1" dirty="0" smtClean="0">
                <a:solidFill>
                  <a:schemeClr val="tx1"/>
                </a:solidFill>
                <a:cs typeface="News Gothic MT"/>
              </a:rPr>
              <a:t>How do couples build a high trust metric? </a:t>
            </a:r>
            <a:br>
              <a:rPr lang="en-US" sz="2800" b="1" dirty="0" smtClean="0">
                <a:solidFill>
                  <a:schemeClr val="tx1"/>
                </a:solidFill>
                <a:cs typeface="News Gothic MT"/>
              </a:rPr>
            </a:br>
            <a:r>
              <a:rPr lang="en-US" sz="2800" b="1" dirty="0" smtClean="0">
                <a:solidFill>
                  <a:schemeClr val="tx1"/>
                </a:solidFill>
                <a:cs typeface="News Gothic MT"/>
              </a:rPr>
              <a:t>THE MAJOR QUESTION IS: “are you there for me?”</a:t>
            </a:r>
          </a:p>
        </p:txBody>
      </p:sp>
      <p:sp>
        <p:nvSpPr>
          <p:cNvPr id="65539" name="Rectangle 3"/>
          <p:cNvSpPr>
            <a:spLocks noGrp="1" noChangeArrowheads="1"/>
          </p:cNvSpPr>
          <p:nvPr>
            <p:ph idx="1"/>
          </p:nvPr>
        </p:nvSpPr>
        <p:spPr>
          <a:xfrm>
            <a:off x="457200" y="1360714"/>
            <a:ext cx="8229600" cy="5188857"/>
          </a:xfrm>
        </p:spPr>
        <p:txBody>
          <a:bodyPr>
            <a:noAutofit/>
          </a:bodyPr>
          <a:lstStyle/>
          <a:p>
            <a:pPr eaLnBrk="1" hangingPunct="1">
              <a:lnSpc>
                <a:spcPct val="90000"/>
              </a:lnSpc>
              <a:spcBef>
                <a:spcPts val="600"/>
              </a:spcBef>
              <a:spcAft>
                <a:spcPts val="600"/>
              </a:spcAft>
            </a:pPr>
            <a:r>
              <a:rPr lang="en-US" sz="2500" dirty="0" smtClean="0">
                <a:cs typeface="News Gothic MT"/>
              </a:rPr>
              <a:t>Trust is built in small moments via a social skill called,   “attunement” </a:t>
            </a:r>
          </a:p>
          <a:p>
            <a:pPr eaLnBrk="1" hangingPunct="1">
              <a:lnSpc>
                <a:spcPct val="90000"/>
              </a:lnSpc>
              <a:spcBef>
                <a:spcPts val="600"/>
              </a:spcBef>
              <a:spcAft>
                <a:spcPts val="600"/>
              </a:spcAft>
            </a:pPr>
            <a:r>
              <a:rPr lang="en-US" sz="2500" dirty="0" smtClean="0">
                <a:cs typeface="News Gothic MT"/>
              </a:rPr>
              <a:t>Which is </a:t>
            </a:r>
            <a:r>
              <a:rPr lang="en-US" sz="2500" dirty="0">
                <a:cs typeface="News Gothic MT"/>
              </a:rPr>
              <a:t>f</a:t>
            </a:r>
            <a:r>
              <a:rPr lang="en-US" sz="2500" dirty="0" smtClean="0">
                <a:cs typeface="News Gothic MT"/>
              </a:rPr>
              <a:t>ully “processing” a negative affect event</a:t>
            </a:r>
          </a:p>
          <a:p>
            <a:pPr eaLnBrk="1" hangingPunct="1">
              <a:lnSpc>
                <a:spcPct val="90000"/>
              </a:lnSpc>
              <a:spcBef>
                <a:spcPts val="600"/>
              </a:spcBef>
              <a:spcAft>
                <a:spcPts val="600"/>
              </a:spcAft>
            </a:pPr>
            <a:r>
              <a:rPr lang="en-US" sz="2500" dirty="0" smtClean="0">
                <a:cs typeface="News Gothic MT"/>
              </a:rPr>
              <a:t>We first discovered this in research on </a:t>
            </a:r>
            <a:r>
              <a:rPr lang="en-US" sz="2500" b="1" dirty="0" smtClean="0">
                <a:cs typeface="News Gothic MT"/>
              </a:rPr>
              <a:t>Emotion coaching</a:t>
            </a:r>
            <a:r>
              <a:rPr lang="en-US" sz="2500" dirty="0" smtClean="0">
                <a:cs typeface="News Gothic MT"/>
              </a:rPr>
              <a:t> for kids,  </a:t>
            </a:r>
          </a:p>
          <a:p>
            <a:pPr eaLnBrk="1" hangingPunct="1">
              <a:lnSpc>
                <a:spcPct val="90000"/>
              </a:lnSpc>
              <a:spcBef>
                <a:spcPts val="600"/>
              </a:spcBef>
              <a:spcAft>
                <a:spcPts val="600"/>
              </a:spcAft>
            </a:pPr>
            <a:r>
              <a:rPr lang="en-US" sz="2500" dirty="0" smtClean="0">
                <a:cs typeface="News Gothic MT"/>
              </a:rPr>
              <a:t>Emotion Coaching tested in RCTs in Australia</a:t>
            </a:r>
            <a:r>
              <a:rPr lang="en-US" sz="2500" dirty="0">
                <a:cs typeface="News Gothic MT"/>
              </a:rPr>
              <a:t> </a:t>
            </a:r>
            <a:r>
              <a:rPr lang="en-US" sz="2500" dirty="0" smtClean="0">
                <a:cs typeface="News Gothic MT"/>
              </a:rPr>
              <a:t>&amp; Korea. Builds trust with kids, creates secure attachment.</a:t>
            </a:r>
          </a:p>
          <a:p>
            <a:pPr>
              <a:lnSpc>
                <a:spcPct val="90000"/>
              </a:lnSpc>
              <a:spcBef>
                <a:spcPts val="600"/>
              </a:spcBef>
              <a:spcAft>
                <a:spcPts val="600"/>
              </a:spcAft>
            </a:pPr>
            <a:r>
              <a:rPr lang="en-US" sz="2500" dirty="0" smtClean="0">
                <a:cs typeface="News Gothic MT"/>
              </a:rPr>
              <a:t>Dan Yoshimoto’s attunement interview for couples – extended Emotion Coaching to couples via the “meta-emotion” interview.</a:t>
            </a:r>
          </a:p>
          <a:p>
            <a:pPr eaLnBrk="1" hangingPunct="1">
              <a:lnSpc>
                <a:spcPct val="90000"/>
              </a:lnSpc>
              <a:spcBef>
                <a:spcPts val="600"/>
              </a:spcBef>
              <a:spcAft>
                <a:spcPts val="600"/>
              </a:spcAft>
            </a:pPr>
            <a:r>
              <a:rPr lang="en-US" sz="2500" b="1" dirty="0" smtClean="0">
                <a:cs typeface="News Gothic MT"/>
              </a:rPr>
              <a:t>Measures how much partners “there for one another,” particularly during moments of negative affect.</a:t>
            </a:r>
          </a:p>
        </p:txBody>
      </p:sp>
    </p:spTree>
    <p:extLst>
      <p:ext uri="{BB962C8B-B14F-4D97-AF65-F5344CB8AC3E}">
        <p14:creationId xmlns:p14="http://schemas.microsoft.com/office/powerpoint/2010/main" val="288608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 calcmode="lin" valueType="num">
                                      <p:cBhvr additive="base">
                                        <p:cTn id="7" dur="500" fill="hold"/>
                                        <p:tgtEl>
                                          <p:spTgt spid="655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55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65539">
                                            <p:txEl>
                                              <p:pRg st="1" end="1"/>
                                            </p:txEl>
                                          </p:spTgt>
                                        </p:tgtEl>
                                        <p:attrNameLst>
                                          <p:attrName>style.visibility</p:attrName>
                                        </p:attrNameLst>
                                      </p:cBhvr>
                                      <p:to>
                                        <p:strVal val="visible"/>
                                      </p:to>
                                    </p:set>
                                    <p:anim calcmode="lin" valueType="num">
                                      <p:cBhvr additive="base">
                                        <p:cTn id="13" dur="500" fill="hold"/>
                                        <p:tgtEl>
                                          <p:spTgt spid="655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55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65539">
                                            <p:txEl>
                                              <p:pRg st="2" end="2"/>
                                            </p:txEl>
                                          </p:spTgt>
                                        </p:tgtEl>
                                        <p:attrNameLst>
                                          <p:attrName>style.visibility</p:attrName>
                                        </p:attrNameLst>
                                      </p:cBhvr>
                                      <p:to>
                                        <p:strVal val="visible"/>
                                      </p:to>
                                    </p:set>
                                    <p:anim calcmode="lin" valueType="num">
                                      <p:cBhvr additive="base">
                                        <p:cTn id="19" dur="500" fill="hold"/>
                                        <p:tgtEl>
                                          <p:spTgt spid="655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55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65539">
                                            <p:txEl>
                                              <p:pRg st="3" end="3"/>
                                            </p:txEl>
                                          </p:spTgt>
                                        </p:tgtEl>
                                        <p:attrNameLst>
                                          <p:attrName>style.visibility</p:attrName>
                                        </p:attrNameLst>
                                      </p:cBhvr>
                                      <p:to>
                                        <p:strVal val="visible"/>
                                      </p:to>
                                    </p:set>
                                    <p:anim calcmode="lin" valueType="num">
                                      <p:cBhvr additive="base">
                                        <p:cTn id="25" dur="500" fill="hold"/>
                                        <p:tgtEl>
                                          <p:spTgt spid="655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55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65539">
                                            <p:txEl>
                                              <p:pRg st="4" end="4"/>
                                            </p:txEl>
                                          </p:spTgt>
                                        </p:tgtEl>
                                        <p:attrNameLst>
                                          <p:attrName>style.visibility</p:attrName>
                                        </p:attrNameLst>
                                      </p:cBhvr>
                                      <p:to>
                                        <p:strVal val="visible"/>
                                      </p:to>
                                    </p:set>
                                    <p:anim calcmode="lin" valueType="num">
                                      <p:cBhvr additive="base">
                                        <p:cTn id="31" dur="500" fill="hold"/>
                                        <p:tgtEl>
                                          <p:spTgt spid="6553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55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accel="50000" decel="50000" fill="hold" grpId="0" nodeType="clickEffect">
                                  <p:stCondLst>
                                    <p:cond delay="0"/>
                                  </p:stCondLst>
                                  <p:childTnLst>
                                    <p:set>
                                      <p:cBhvr>
                                        <p:cTn id="36" dur="1" fill="hold">
                                          <p:stCondLst>
                                            <p:cond delay="0"/>
                                          </p:stCondLst>
                                        </p:cTn>
                                        <p:tgtEl>
                                          <p:spTgt spid="65539">
                                            <p:txEl>
                                              <p:pRg st="5" end="5"/>
                                            </p:txEl>
                                          </p:spTgt>
                                        </p:tgtEl>
                                        <p:attrNameLst>
                                          <p:attrName>style.visibility</p:attrName>
                                        </p:attrNameLst>
                                      </p:cBhvr>
                                      <p:to>
                                        <p:strVal val="visible"/>
                                      </p:to>
                                    </p:set>
                                    <p:anim calcmode="lin" valueType="num">
                                      <p:cBhvr additive="base">
                                        <p:cTn id="37" dur="500" fill="hold"/>
                                        <p:tgtEl>
                                          <p:spTgt spid="6553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553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2" name="Content Placeholder 1"/>
          <p:cNvSpPr>
            <a:spLocks noGrp="1"/>
          </p:cNvSpPr>
          <p:nvPr>
            <p:ph idx="1"/>
          </p:nvPr>
        </p:nvSpPr>
        <p:spPr/>
        <p:txBody>
          <a:bodyPr>
            <a:noAutofit/>
          </a:bodyPr>
          <a:lstStyle/>
          <a:p>
            <a:pPr algn="ctr">
              <a:buNone/>
            </a:pPr>
            <a:endParaRPr lang="en-US" sz="4600" b="1" i="1" dirty="0" smtClean="0"/>
          </a:p>
          <a:p>
            <a:pPr algn="ctr">
              <a:buNone/>
            </a:pPr>
            <a:r>
              <a:rPr lang="en-US" sz="4000" i="1" dirty="0" smtClean="0"/>
              <a:t>The biggest issue in all marital conflicts just a few months after the wedding</a:t>
            </a:r>
            <a:endParaRPr lang="en-US" sz="4000" i="1" dirty="0"/>
          </a:p>
        </p:txBody>
      </p:sp>
    </p:spTree>
    <p:extLst>
      <p:ext uri="{BB962C8B-B14F-4D97-AF65-F5344CB8AC3E}">
        <p14:creationId xmlns:p14="http://schemas.microsoft.com/office/powerpoint/2010/main" val="233741955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200" dirty="0" smtClean="0">
                <a:solidFill>
                  <a:schemeClr val="tx1"/>
                </a:solidFill>
              </a:rPr>
              <a:t>THE QUESTION OF TRUST OPENS UP LIKE A LARGE FAN</a:t>
            </a:r>
            <a:endParaRPr lang="en-US" sz="3200" dirty="0">
              <a:solidFill>
                <a:schemeClr val="tx1"/>
              </a:solidFill>
            </a:endParaRPr>
          </a:p>
        </p:txBody>
      </p:sp>
      <p:pic>
        <p:nvPicPr>
          <p:cNvPr id="4" name="il_fi" descr="http://www.char4u.com/images/char4u/calligraphy/z_fan_lovebound.jpg"/>
          <p:cNvPicPr>
            <a:picLocks noGrp="1"/>
          </p:cNvPicPr>
          <p:nvPr>
            <p:ph idx="1"/>
          </p:nvPr>
        </p:nvPicPr>
        <p:blipFill>
          <a:blip r:embed="rId3"/>
          <a:srcRect l="-17456" r="-17456"/>
          <a:stretch>
            <a:fillRect/>
          </a:stretch>
        </p:blipFill>
        <p:spPr bwMode="auto">
          <a:xfrm>
            <a:off x="457200" y="1363178"/>
            <a:ext cx="8229600" cy="4732833"/>
          </a:xfrm>
          <a:prstGeom prst="rect">
            <a:avLst/>
          </a:prstGeom>
          <a:noFill/>
          <a:ln w="9525">
            <a:noFill/>
            <a:miter lim="800000"/>
            <a:headEnd/>
            <a:tailEnd/>
          </a:ln>
        </p:spPr>
      </p:pic>
      <p:sp>
        <p:nvSpPr>
          <p:cNvPr id="5" name="TextBox 4"/>
          <p:cNvSpPr txBox="1"/>
          <p:nvPr/>
        </p:nvSpPr>
        <p:spPr>
          <a:xfrm>
            <a:off x="2147738" y="5603568"/>
            <a:ext cx="4784359" cy="1200329"/>
          </a:xfrm>
          <a:prstGeom prst="rect">
            <a:avLst/>
          </a:prstGeom>
          <a:noFill/>
        </p:spPr>
        <p:txBody>
          <a:bodyPr wrap="square" rtlCol="0">
            <a:spAutoFit/>
          </a:bodyPr>
          <a:lstStyle/>
          <a:p>
            <a:pPr algn="ctr"/>
            <a:r>
              <a:rPr lang="en-US" sz="3600" b="1" dirty="0" smtClean="0"/>
              <a:t>WILL  YOU BE THERE FOR ME?</a:t>
            </a:r>
            <a:endParaRPr lang="en-US" sz="3600" b="1" dirty="0"/>
          </a:p>
        </p:txBody>
      </p:sp>
      <p:sp>
        <p:nvSpPr>
          <p:cNvPr id="6" name="TextBox 5"/>
          <p:cNvSpPr txBox="1"/>
          <p:nvPr/>
        </p:nvSpPr>
        <p:spPr>
          <a:xfrm>
            <a:off x="6735623" y="993846"/>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199736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en-US" sz="2800" b="1" dirty="0" smtClean="0">
                <a:solidFill>
                  <a:schemeClr val="tx1"/>
                </a:solidFill>
              </a:rPr>
              <a:t>ARE YOU GOING TO BE THERE FOR ME?</a:t>
            </a:r>
            <a:br>
              <a:rPr lang="en-US" sz="2800" b="1" dirty="0" smtClean="0">
                <a:solidFill>
                  <a:schemeClr val="tx1"/>
                </a:solidFill>
              </a:rPr>
            </a:br>
            <a:r>
              <a:rPr lang="en-US" sz="2800" b="1" dirty="0" smtClean="0">
                <a:solidFill>
                  <a:schemeClr val="tx1"/>
                </a:solidFill>
              </a:rPr>
              <a:t>CAN I TALK TO YOU? WILL YOU LISTEN AND EMPATHIZE? BE ON MY SIDE?</a:t>
            </a:r>
            <a:endParaRPr lang="en-US" sz="2800" b="1" dirty="0">
              <a:solidFill>
                <a:schemeClr val="tx1"/>
              </a:solidFill>
            </a:endParaRPr>
          </a:p>
        </p:txBody>
      </p:sp>
      <p:sp>
        <p:nvSpPr>
          <p:cNvPr id="2" name="Content Placeholder 1"/>
          <p:cNvSpPr>
            <a:spLocks noGrp="1"/>
          </p:cNvSpPr>
          <p:nvPr>
            <p:ph idx="1"/>
          </p:nvPr>
        </p:nvSpPr>
        <p:spPr/>
        <p:txBody>
          <a:bodyPr>
            <a:noAutofit/>
          </a:bodyPr>
          <a:lstStyle/>
          <a:p>
            <a:r>
              <a:rPr lang="en-US" sz="2500" dirty="0" smtClean="0"/>
              <a:t>When I’m sad?</a:t>
            </a:r>
          </a:p>
          <a:p>
            <a:r>
              <a:rPr lang="en-US" sz="2500" dirty="0" smtClean="0"/>
              <a:t>When you have hurt me?</a:t>
            </a:r>
          </a:p>
          <a:p>
            <a:r>
              <a:rPr lang="en-US" sz="2500" dirty="0" smtClean="0"/>
              <a:t>When I’m angry with you? </a:t>
            </a:r>
          </a:p>
          <a:p>
            <a:r>
              <a:rPr lang="en-US" sz="2500" dirty="0" smtClean="0"/>
              <a:t>When I’m hurt by your mother?</a:t>
            </a:r>
          </a:p>
          <a:p>
            <a:r>
              <a:rPr lang="en-US" sz="2500" dirty="0" smtClean="0"/>
              <a:t>When I’m disappointed? </a:t>
            </a:r>
          </a:p>
          <a:p>
            <a:r>
              <a:rPr lang="en-US" sz="2500" dirty="0" smtClean="0"/>
              <a:t>When I’m horny?</a:t>
            </a:r>
          </a:p>
          <a:p>
            <a:r>
              <a:rPr lang="en-US" sz="2500" dirty="0" smtClean="0"/>
              <a:t>When I’m just upset?</a:t>
            </a:r>
          </a:p>
          <a:p>
            <a:r>
              <a:rPr lang="en-US" sz="2500" dirty="0" smtClean="0"/>
              <a:t>When I’m lonely?</a:t>
            </a:r>
          </a:p>
          <a:p>
            <a:r>
              <a:rPr lang="en-US" sz="2500" dirty="0" smtClean="0"/>
              <a:t>When I’m feeling trapped?</a:t>
            </a:r>
          </a:p>
          <a:p>
            <a:r>
              <a:rPr lang="en-US" sz="2500" dirty="0" smtClean="0"/>
              <a:t>When I’m confused?  DO I COME FIRST FOR YOU?</a:t>
            </a:r>
            <a:endParaRPr lang="en-US" sz="2500" dirty="0"/>
          </a:p>
        </p:txBody>
      </p:sp>
    </p:spTree>
    <p:extLst>
      <p:ext uri="{BB962C8B-B14F-4D97-AF65-F5344CB8AC3E}">
        <p14:creationId xmlns:p14="http://schemas.microsoft.com/office/powerpoint/2010/main" val="4562387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accel="50000" decel="50000"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accel="50000" decel="50000"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accel="50000" decel="50000" fill="hold" grpId="0"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accel="50000" decel="50000" fill="hold" grpId="0"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accel="50000" decel="50000" fill="hold" grpId="0" nodeType="clickEffect">
                                  <p:stCondLst>
                                    <p:cond delay="0"/>
                                  </p:stCondLst>
                                  <p:childTnLst>
                                    <p:set>
                                      <p:cBhvr>
                                        <p:cTn id="60" dur="1" fill="hold">
                                          <p:stCondLst>
                                            <p:cond delay="0"/>
                                          </p:stCondLst>
                                        </p:cTn>
                                        <p:tgtEl>
                                          <p:spTgt spid="2">
                                            <p:txEl>
                                              <p:pRg st="9" end="9"/>
                                            </p:txEl>
                                          </p:spTgt>
                                        </p:tgtEl>
                                        <p:attrNameLst>
                                          <p:attrName>style.visibility</p:attrName>
                                        </p:attrNameLst>
                                      </p:cBhvr>
                                      <p:to>
                                        <p:strVal val="visible"/>
                                      </p:to>
                                    </p:set>
                                    <p:anim calcmode="lin" valueType="num">
                                      <p:cBhvr additive="base">
                                        <p:cTn id="6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defRPr/>
            </a:pPr>
            <a:endParaRPr lang="en-US" smtClean="0">
              <a:cs typeface="+mj-cs"/>
            </a:endParaRPr>
          </a:p>
        </p:txBody>
      </p:sp>
      <p:pic>
        <p:nvPicPr>
          <p:cNvPr id="115715" name="duke&amp;duchess PP.avi">
            <a:hlinkClick r:id="" action="ppaction://media"/>
          </p:cNvPr>
          <p:cNvPicPr>
            <a:picLocks noGrp="1"/>
          </p:cNvPicPr>
          <p:nvPr>
            <p:ph type="media" sz="half" idx="2"/>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a:xfrm>
            <a:off x="304800" y="533400"/>
            <a:ext cx="8534400" cy="5689600"/>
          </a:xfrm>
        </p:spPr>
      </p:pic>
    </p:spTree>
    <p:extLst>
      <p:ext uri="{BB962C8B-B14F-4D97-AF65-F5344CB8AC3E}">
        <p14:creationId xmlns:p14="http://schemas.microsoft.com/office/powerpoint/2010/main" val="4234399933"/>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115715"/>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15715"/>
                                        </p:tgtEl>
                                      </p:cBhvr>
                                    </p:cmd>
                                  </p:childTnLst>
                                </p:cTn>
                              </p:par>
                            </p:childTnLst>
                          </p:cTn>
                        </p:par>
                      </p:childTnLst>
                    </p:cTn>
                  </p:par>
                </p:childTnLst>
              </p:cTn>
              <p:nextCondLst>
                <p:cond evt="onClick" delay="0">
                  <p:tgtEl>
                    <p:spTgt spid="115715"/>
                  </p:tgtEl>
                </p:cond>
              </p:nextCondLst>
            </p:seq>
            <p:video>
              <p:cMediaNode vol="80000">
                <p:cTn id="7" fill="hold" display="0">
                  <p:stCondLst>
                    <p:cond delay="indefinite"/>
                  </p:stCondLst>
                </p:cTn>
                <p:tgtEl>
                  <p:spTgt spid="115715"/>
                </p:tgtEl>
              </p:cMediaNode>
            </p:vide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533407" y="349688"/>
            <a:ext cx="8077200" cy="920228"/>
          </a:xfrm>
        </p:spPr>
        <p:txBody>
          <a:bodyPr>
            <a:noAutofit/>
          </a:bodyPr>
          <a:lstStyle/>
          <a:p>
            <a:pPr algn="ctr" eaLnBrk="1" hangingPunct="1"/>
            <a:r>
              <a:rPr lang="en-US" sz="2500" b="1" dirty="0" smtClean="0">
                <a:cs typeface="News Gothic MT"/>
              </a:rPr>
              <a:t>IF ANSWER IS “</a:t>
            </a:r>
            <a:r>
              <a:rPr lang="en-US" sz="2500" b="1" dirty="0" smtClean="0">
                <a:solidFill>
                  <a:schemeClr val="tx1"/>
                </a:solidFill>
                <a:cs typeface="News Gothic MT"/>
              </a:rPr>
              <a:t>YES” </a:t>
            </a:r>
            <a:r>
              <a:rPr lang="en-US" sz="2500" b="1" dirty="0" smtClean="0">
                <a:cs typeface="News Gothic MT"/>
              </a:rPr>
              <a:t>THEN THEY</a:t>
            </a:r>
            <a:r>
              <a:rPr lang="en-US" sz="2500" b="1" dirty="0" smtClean="0">
                <a:solidFill>
                  <a:schemeClr val="tx1"/>
                </a:solidFill>
                <a:cs typeface="News Gothic MT"/>
              </a:rPr>
              <a:t> BUILD TRUST -                    THEY “ATTUNE” = FULLY PROCESS A NEGATIVE EVENT</a:t>
            </a:r>
          </a:p>
        </p:txBody>
      </p:sp>
      <p:sp>
        <p:nvSpPr>
          <p:cNvPr id="67587" name="Rectangle 3"/>
          <p:cNvSpPr>
            <a:spLocks noGrp="1" noChangeArrowheads="1"/>
          </p:cNvSpPr>
          <p:nvPr>
            <p:ph sz="half" idx="1"/>
          </p:nvPr>
        </p:nvSpPr>
        <p:spPr/>
        <p:txBody>
          <a:bodyPr>
            <a:normAutofit/>
          </a:bodyPr>
          <a:lstStyle/>
          <a:p>
            <a:pPr eaLnBrk="1" hangingPunct="1">
              <a:spcBef>
                <a:spcPts val="600"/>
              </a:spcBef>
              <a:spcAft>
                <a:spcPts val="600"/>
              </a:spcAft>
              <a:buNone/>
            </a:pPr>
            <a:r>
              <a:rPr lang="en-US" sz="3200" b="1" dirty="0" smtClean="0">
                <a:effectLst>
                  <a:outerShdw blurRad="38100" dist="38100" dir="2700000" algn="tl">
                    <a:srgbClr val="000000">
                      <a:alpha val="43137"/>
                    </a:srgbClr>
                  </a:outerShdw>
                </a:effectLst>
                <a:cs typeface="News Gothic MT"/>
              </a:rPr>
              <a:t>A</a:t>
            </a:r>
            <a:r>
              <a:rPr lang="en-US" sz="3200" b="1" dirty="0" smtClean="0">
                <a:cs typeface="News Gothic MT"/>
              </a:rPr>
              <a:t> </a:t>
            </a:r>
            <a:r>
              <a:rPr lang="en-US" sz="3200" dirty="0" smtClean="0">
                <a:cs typeface="News Gothic MT"/>
              </a:rPr>
              <a:t> = Awareness</a:t>
            </a:r>
          </a:p>
          <a:p>
            <a:pPr eaLnBrk="1" hangingPunct="1">
              <a:spcBef>
                <a:spcPts val="600"/>
              </a:spcBef>
              <a:spcAft>
                <a:spcPts val="600"/>
              </a:spcAft>
              <a:buNone/>
            </a:pPr>
            <a:r>
              <a:rPr lang="en-US" sz="3200" b="1" dirty="0" smtClean="0">
                <a:effectLst>
                  <a:outerShdw blurRad="38100" dist="38100" dir="2700000" algn="tl">
                    <a:srgbClr val="000000">
                      <a:alpha val="43137"/>
                    </a:srgbClr>
                  </a:outerShdw>
                </a:effectLst>
                <a:cs typeface="News Gothic MT"/>
              </a:rPr>
              <a:t>T</a:t>
            </a:r>
            <a:r>
              <a:rPr lang="en-US" sz="3200" b="1" dirty="0" smtClean="0">
                <a:cs typeface="News Gothic MT"/>
              </a:rPr>
              <a:t> </a:t>
            </a:r>
            <a:r>
              <a:rPr lang="en-US" sz="3200" dirty="0" smtClean="0">
                <a:cs typeface="News Gothic MT"/>
              </a:rPr>
              <a:t> = Turning Toward</a:t>
            </a:r>
          </a:p>
          <a:p>
            <a:pPr eaLnBrk="1" hangingPunct="1">
              <a:spcBef>
                <a:spcPts val="600"/>
              </a:spcBef>
              <a:spcAft>
                <a:spcPts val="600"/>
              </a:spcAft>
              <a:buNone/>
            </a:pPr>
            <a:r>
              <a:rPr lang="en-US" sz="3200" b="1" dirty="0" smtClean="0">
                <a:effectLst>
                  <a:outerShdw blurRad="38100" dist="38100" dir="2700000" algn="tl">
                    <a:srgbClr val="000000">
                      <a:alpha val="43137"/>
                    </a:srgbClr>
                  </a:outerShdw>
                </a:effectLst>
                <a:cs typeface="News Gothic MT"/>
              </a:rPr>
              <a:t>T</a:t>
            </a:r>
            <a:r>
              <a:rPr lang="en-US" sz="3200" b="1" dirty="0" smtClean="0">
                <a:cs typeface="News Gothic MT"/>
              </a:rPr>
              <a:t> </a:t>
            </a:r>
            <a:r>
              <a:rPr lang="en-US" sz="3200" dirty="0" smtClean="0">
                <a:cs typeface="News Gothic MT"/>
              </a:rPr>
              <a:t> = Tolerance</a:t>
            </a:r>
          </a:p>
          <a:p>
            <a:pPr eaLnBrk="1" hangingPunct="1">
              <a:spcBef>
                <a:spcPts val="600"/>
              </a:spcBef>
              <a:spcAft>
                <a:spcPts val="600"/>
              </a:spcAft>
              <a:buNone/>
            </a:pPr>
            <a:r>
              <a:rPr lang="en-US" sz="3200" b="1" dirty="0" smtClean="0">
                <a:effectLst>
                  <a:outerShdw blurRad="38100" dist="38100" dir="2700000" algn="tl">
                    <a:srgbClr val="000000">
                      <a:alpha val="43137"/>
                    </a:srgbClr>
                  </a:outerShdw>
                </a:effectLst>
                <a:cs typeface="News Gothic MT"/>
              </a:rPr>
              <a:t>U</a:t>
            </a:r>
            <a:r>
              <a:rPr lang="en-US" sz="3200" b="1" dirty="0" smtClean="0">
                <a:cs typeface="News Gothic MT"/>
              </a:rPr>
              <a:t> </a:t>
            </a:r>
            <a:r>
              <a:rPr lang="en-US" sz="3200" dirty="0" smtClean="0">
                <a:cs typeface="News Gothic MT"/>
              </a:rPr>
              <a:t> = Understanding</a:t>
            </a:r>
          </a:p>
          <a:p>
            <a:pPr eaLnBrk="1" hangingPunct="1">
              <a:spcBef>
                <a:spcPts val="600"/>
              </a:spcBef>
              <a:spcAft>
                <a:spcPts val="600"/>
              </a:spcAft>
              <a:buNone/>
            </a:pPr>
            <a:r>
              <a:rPr lang="en-US" sz="3200" b="1" dirty="0" smtClean="0">
                <a:effectLst>
                  <a:outerShdw blurRad="38100" dist="38100" dir="2700000" algn="tl">
                    <a:srgbClr val="000000">
                      <a:alpha val="43137"/>
                    </a:srgbClr>
                  </a:outerShdw>
                </a:effectLst>
                <a:cs typeface="News Gothic MT"/>
              </a:rPr>
              <a:t>N</a:t>
            </a:r>
            <a:r>
              <a:rPr lang="en-US" sz="3200" b="1" dirty="0" smtClean="0">
                <a:cs typeface="News Gothic MT"/>
              </a:rPr>
              <a:t> </a:t>
            </a:r>
            <a:r>
              <a:rPr lang="en-US" sz="3200" dirty="0" smtClean="0">
                <a:cs typeface="News Gothic MT"/>
              </a:rPr>
              <a:t> = Nondefensive   	   Responding</a:t>
            </a:r>
          </a:p>
          <a:p>
            <a:pPr eaLnBrk="1" hangingPunct="1">
              <a:spcBef>
                <a:spcPts val="600"/>
              </a:spcBef>
              <a:spcAft>
                <a:spcPts val="600"/>
              </a:spcAft>
              <a:buNone/>
            </a:pPr>
            <a:r>
              <a:rPr lang="en-US" sz="3200" b="1" dirty="0" smtClean="0">
                <a:effectLst>
                  <a:outerShdw blurRad="38100" dist="38100" dir="2700000" algn="tl">
                    <a:srgbClr val="000000">
                      <a:alpha val="43137"/>
                    </a:srgbClr>
                  </a:outerShdw>
                </a:effectLst>
                <a:cs typeface="News Gothic MT"/>
              </a:rPr>
              <a:t>E</a:t>
            </a:r>
            <a:r>
              <a:rPr lang="en-US" sz="3200" b="1" dirty="0" smtClean="0">
                <a:cs typeface="News Gothic MT"/>
              </a:rPr>
              <a:t> </a:t>
            </a:r>
            <a:r>
              <a:rPr lang="en-US" sz="3200" dirty="0" smtClean="0">
                <a:cs typeface="News Gothic MT"/>
              </a:rPr>
              <a:t> = Empathy</a:t>
            </a:r>
          </a:p>
        </p:txBody>
      </p:sp>
      <p:sp>
        <p:nvSpPr>
          <p:cNvPr id="5" name="Content Placeholder 4"/>
          <p:cNvSpPr>
            <a:spLocks noGrp="1"/>
          </p:cNvSpPr>
          <p:nvPr>
            <p:ph sz="half" idx="2"/>
          </p:nvPr>
        </p:nvSpPr>
        <p:spPr/>
        <p:txBody>
          <a:bodyPr/>
          <a:lstStyle/>
          <a:p>
            <a:endParaRPr lang="en-US"/>
          </a:p>
        </p:txBody>
      </p:sp>
    </p:spTree>
    <p:extLst>
      <p:ext uri="{BB962C8B-B14F-4D97-AF65-F5344CB8AC3E}">
        <p14:creationId xmlns:p14="http://schemas.microsoft.com/office/powerpoint/2010/main" val="36684854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 calcmode="lin" valueType="num">
                                      <p:cBhvr additive="base">
                                        <p:cTn id="7" dur="500" fill="hold"/>
                                        <p:tgtEl>
                                          <p:spTgt spid="675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75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67587">
                                            <p:txEl>
                                              <p:pRg st="1" end="1"/>
                                            </p:txEl>
                                          </p:spTgt>
                                        </p:tgtEl>
                                        <p:attrNameLst>
                                          <p:attrName>style.visibility</p:attrName>
                                        </p:attrNameLst>
                                      </p:cBhvr>
                                      <p:to>
                                        <p:strVal val="visible"/>
                                      </p:to>
                                    </p:set>
                                    <p:anim calcmode="lin" valueType="num">
                                      <p:cBhvr additive="base">
                                        <p:cTn id="13" dur="500" fill="hold"/>
                                        <p:tgtEl>
                                          <p:spTgt spid="675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75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67587">
                                            <p:txEl>
                                              <p:pRg st="2" end="2"/>
                                            </p:txEl>
                                          </p:spTgt>
                                        </p:tgtEl>
                                        <p:attrNameLst>
                                          <p:attrName>style.visibility</p:attrName>
                                        </p:attrNameLst>
                                      </p:cBhvr>
                                      <p:to>
                                        <p:strVal val="visible"/>
                                      </p:to>
                                    </p:set>
                                    <p:anim calcmode="lin" valueType="num">
                                      <p:cBhvr additive="base">
                                        <p:cTn id="19" dur="500" fill="hold"/>
                                        <p:tgtEl>
                                          <p:spTgt spid="675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75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67587">
                                            <p:txEl>
                                              <p:pRg st="3" end="3"/>
                                            </p:txEl>
                                          </p:spTgt>
                                        </p:tgtEl>
                                        <p:attrNameLst>
                                          <p:attrName>style.visibility</p:attrName>
                                        </p:attrNameLst>
                                      </p:cBhvr>
                                      <p:to>
                                        <p:strVal val="visible"/>
                                      </p:to>
                                    </p:set>
                                    <p:anim calcmode="lin" valueType="num">
                                      <p:cBhvr additive="base">
                                        <p:cTn id="25" dur="500" fill="hold"/>
                                        <p:tgtEl>
                                          <p:spTgt spid="675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75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67587">
                                            <p:txEl>
                                              <p:pRg st="4" end="4"/>
                                            </p:txEl>
                                          </p:spTgt>
                                        </p:tgtEl>
                                        <p:attrNameLst>
                                          <p:attrName>style.visibility</p:attrName>
                                        </p:attrNameLst>
                                      </p:cBhvr>
                                      <p:to>
                                        <p:strVal val="visible"/>
                                      </p:to>
                                    </p:set>
                                    <p:anim calcmode="lin" valueType="num">
                                      <p:cBhvr additive="base">
                                        <p:cTn id="31" dur="500" fill="hold"/>
                                        <p:tgtEl>
                                          <p:spTgt spid="675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75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accel="50000" decel="50000" fill="hold" grpId="0" nodeType="clickEffect">
                                  <p:stCondLst>
                                    <p:cond delay="0"/>
                                  </p:stCondLst>
                                  <p:childTnLst>
                                    <p:set>
                                      <p:cBhvr>
                                        <p:cTn id="36" dur="1" fill="hold">
                                          <p:stCondLst>
                                            <p:cond delay="0"/>
                                          </p:stCondLst>
                                        </p:cTn>
                                        <p:tgtEl>
                                          <p:spTgt spid="67587">
                                            <p:txEl>
                                              <p:pRg st="5" end="5"/>
                                            </p:txEl>
                                          </p:spTgt>
                                        </p:tgtEl>
                                        <p:attrNameLst>
                                          <p:attrName>style.visibility</p:attrName>
                                        </p:attrNameLst>
                                      </p:cBhvr>
                                      <p:to>
                                        <p:strVal val="visible"/>
                                      </p:to>
                                    </p:set>
                                    <p:anim calcmode="lin" valueType="num">
                                      <p:cBhvr additive="base">
                                        <p:cTn id="37" dur="500" fill="hold"/>
                                        <p:tgtEl>
                                          <p:spTgt spid="675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758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n-US" sz="2500" b="1" dirty="0" smtClean="0"/>
              <a:t>WHEN PARTNERS DON’T PROCESS A NEGATIVE EVENT BETWEEN THEM</a:t>
            </a:r>
            <a:r>
              <a:rPr lang="en-US" sz="2500" b="1" dirty="0" smtClean="0">
                <a:solidFill>
                  <a:schemeClr val="tx1"/>
                </a:solidFill>
              </a:rPr>
              <a:t>, THEN WE </a:t>
            </a:r>
            <a:br>
              <a:rPr lang="en-US" sz="2500" b="1" dirty="0" smtClean="0">
                <a:solidFill>
                  <a:schemeClr val="tx1"/>
                </a:solidFill>
              </a:rPr>
            </a:br>
            <a:r>
              <a:rPr lang="en-US" sz="2500" b="1" dirty="0" smtClean="0">
                <a:solidFill>
                  <a:schemeClr val="tx1"/>
                </a:solidFill>
              </a:rPr>
              <a:t>GET THE ZEIGARNIK EFFECT</a:t>
            </a:r>
            <a:endParaRPr lang="en-US" sz="2500" b="1" dirty="0">
              <a:solidFill>
                <a:schemeClr val="tx1"/>
              </a:solidFill>
            </a:endParaRPr>
          </a:p>
        </p:txBody>
      </p:sp>
      <p:sp>
        <p:nvSpPr>
          <p:cNvPr id="5" name="Content Placeholder 4"/>
          <p:cNvSpPr>
            <a:spLocks noGrp="1"/>
          </p:cNvSpPr>
          <p:nvPr>
            <p:ph idx="1"/>
          </p:nvPr>
        </p:nvSpPr>
        <p:spPr>
          <a:xfrm>
            <a:off x="457205" y="1214906"/>
            <a:ext cx="8229601" cy="5501588"/>
          </a:xfrm>
        </p:spPr>
        <p:txBody>
          <a:bodyPr>
            <a:noAutofit/>
          </a:bodyPr>
          <a:lstStyle/>
          <a:p>
            <a:pPr>
              <a:buNone/>
            </a:pPr>
            <a:endParaRPr lang="en-US" sz="2800" dirty="0" smtClean="0"/>
          </a:p>
          <a:p>
            <a:pPr>
              <a:buFont typeface="Wingdings" pitchFamily="2" charset="2"/>
              <a:buChar char="Ø"/>
            </a:pPr>
            <a:r>
              <a:rPr lang="en-US" sz="2800" b="1" dirty="0" smtClean="0"/>
              <a:t>ZEIGARNIK EFFECT:</a:t>
            </a:r>
            <a:r>
              <a:rPr lang="en-US" sz="2800" dirty="0" smtClean="0"/>
              <a:t> WE RECALL UNFINISHED EVENTS BETTER THAN FINISHED EVENTS (RATIO = 1.9, MORTON DEUTCH). </a:t>
            </a:r>
          </a:p>
          <a:p>
            <a:pPr lvl="1">
              <a:buFont typeface="Arial" pitchFamily="34" charset="0"/>
              <a:buChar char="•"/>
            </a:pPr>
            <a:r>
              <a:rPr lang="en-US" dirty="0" smtClean="0"/>
              <a:t>Reason for dreams? Process the unfinished.</a:t>
            </a:r>
          </a:p>
          <a:p>
            <a:pPr lvl="1">
              <a:buFont typeface="Arial" pitchFamily="34" charset="0"/>
              <a:buChar char="•"/>
            </a:pPr>
            <a:r>
              <a:rPr lang="en-US" dirty="0" smtClean="0"/>
              <a:t>Basis of all neurosis? – Rumination on unprocessed, unfinished negative affect events.</a:t>
            </a:r>
          </a:p>
          <a:p>
            <a:pPr>
              <a:buFont typeface="Wingdings" pitchFamily="2" charset="2"/>
              <a:buChar char="Ø"/>
            </a:pPr>
            <a:r>
              <a:rPr lang="en-US" sz="2800" dirty="0" smtClean="0"/>
              <a:t>“NOT FULLY PROCESSED” negative event = a “stone in one’s shoe.” </a:t>
            </a:r>
          </a:p>
          <a:p>
            <a:pPr>
              <a:buFont typeface="Wingdings" pitchFamily="2" charset="2"/>
              <a:buChar char="Ø"/>
            </a:pPr>
            <a:r>
              <a:rPr lang="en-US" sz="2800" dirty="0" smtClean="0"/>
              <a:t>“FULLY PROCESSED” = Can talk about all negative  affects without getting back into it -UNDERSTANDING</a:t>
            </a:r>
            <a:endParaRPr lang="en-US" sz="2800" dirty="0"/>
          </a:p>
        </p:txBody>
      </p:sp>
    </p:spTree>
    <p:extLst>
      <p:ext uri="{BB962C8B-B14F-4D97-AF65-F5344CB8AC3E}">
        <p14:creationId xmlns:p14="http://schemas.microsoft.com/office/powerpoint/2010/main" val="27692372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accel="50000" decel="5000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 calcmode="lin" valueType="num">
                                      <p:cBhvr additive="base">
                                        <p:cTn id="1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accel="50000" decel="5000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calcmode="lin" valueType="num">
                                      <p:cBhvr additive="base">
                                        <p:cTn id="2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accel="50000" decel="5000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Autofit/>
          </a:bodyPr>
          <a:lstStyle/>
          <a:p>
            <a:r>
              <a:rPr lang="en-US" sz="2500" dirty="0" smtClean="0"/>
              <a:t>TRUST IS ALSO BUILT VIA ATTUNEMENT IN SIX “EMOTIONAL COMMAND” SYSTEMS we share with all mammals</a:t>
            </a:r>
            <a:endParaRPr lang="en-US" sz="2500" dirty="0"/>
          </a:p>
        </p:txBody>
      </p:sp>
      <p:sp>
        <p:nvSpPr>
          <p:cNvPr id="3" name="Content Placeholder 2"/>
          <p:cNvSpPr>
            <a:spLocks noGrp="1"/>
          </p:cNvSpPr>
          <p:nvPr>
            <p:ph idx="1"/>
          </p:nvPr>
        </p:nvSpPr>
        <p:spPr>
          <a:xfrm>
            <a:off x="457200" y="1159682"/>
            <a:ext cx="8229600" cy="4966481"/>
          </a:xfrm>
        </p:spPr>
        <p:txBody>
          <a:bodyPr>
            <a:noAutofit/>
          </a:bodyPr>
          <a:lstStyle/>
          <a:p>
            <a:pPr>
              <a:buNone/>
            </a:pPr>
            <a:r>
              <a:rPr lang="en-US" sz="2300" dirty="0" smtClean="0"/>
              <a:t>Turning toward partner IN SIX EMOTIONAL COMMAND SYSTEMS</a:t>
            </a:r>
            <a:endParaRPr lang="en-US" sz="2300" b="1" dirty="0" smtClean="0"/>
          </a:p>
          <a:p>
            <a:r>
              <a:rPr lang="en-US" sz="2300" b="1" dirty="0" smtClean="0"/>
              <a:t>1. The </a:t>
            </a:r>
            <a:r>
              <a:rPr lang="en-US" sz="2300" b="1" dirty="0"/>
              <a:t>Explorer</a:t>
            </a:r>
            <a:r>
              <a:rPr lang="en-US" sz="2300" dirty="0"/>
              <a:t> </a:t>
            </a:r>
            <a:r>
              <a:rPr lang="en-US" sz="2300" dirty="0" smtClean="0"/>
              <a:t>(Seeking, anticipating, adventure, learning together) Dopamine.  In humans a consequence of this system is </a:t>
            </a:r>
            <a:r>
              <a:rPr lang="en-US" sz="2300" b="1" dirty="0"/>
              <a:t>The Philosopher</a:t>
            </a:r>
            <a:r>
              <a:rPr lang="en-US" sz="2300" dirty="0"/>
              <a:t> </a:t>
            </a:r>
            <a:r>
              <a:rPr lang="en-US" sz="2300" b="1" dirty="0" smtClean="0"/>
              <a:t>and Storyteller </a:t>
            </a:r>
            <a:r>
              <a:rPr lang="en-US" sz="2300" dirty="0" smtClean="0"/>
              <a:t>(</a:t>
            </a:r>
            <a:r>
              <a:rPr lang="en-US" sz="2300" dirty="0"/>
              <a:t>Building shared meaning) </a:t>
            </a:r>
            <a:endParaRPr lang="en-US" sz="2300" b="1" dirty="0" smtClean="0"/>
          </a:p>
          <a:p>
            <a:r>
              <a:rPr lang="en-US" sz="2300" b="1" dirty="0" smtClean="0"/>
              <a:t>2. The Sentry</a:t>
            </a:r>
            <a:r>
              <a:rPr lang="en-US" sz="2300" dirty="0" smtClean="0"/>
              <a:t> (Safety, reducing fear) Low Epinephrine</a:t>
            </a:r>
          </a:p>
          <a:p>
            <a:r>
              <a:rPr lang="en-US" sz="2300" b="1" dirty="0" smtClean="0"/>
              <a:t>3. The Nest Builder</a:t>
            </a:r>
            <a:r>
              <a:rPr lang="en-US" sz="2300" dirty="0" smtClean="0"/>
              <a:t> (Emotional closeness – giving &amp; receiving care) Oxytocin, Vasopressin, Cortisol; Panic and Grief are its opposites</a:t>
            </a:r>
          </a:p>
          <a:p>
            <a:r>
              <a:rPr lang="en-US" sz="2300" b="1" dirty="0" smtClean="0"/>
              <a:t>4. The Jester</a:t>
            </a:r>
            <a:r>
              <a:rPr lang="en-US" sz="2300" dirty="0" smtClean="0"/>
              <a:t> (Humor, surprise, and play) Dopamine, Serotonin</a:t>
            </a:r>
          </a:p>
          <a:p>
            <a:r>
              <a:rPr lang="en-US" sz="2300" b="1" dirty="0" smtClean="0"/>
              <a:t>5. The Commander-in-Chief</a:t>
            </a:r>
            <a:r>
              <a:rPr lang="en-US" sz="2300" dirty="0" smtClean="0"/>
              <a:t> (Power, dominance, anger, rage VS fairness, equality) Epinephrine, Norepinephrine, Cortisol, low Serotonin.</a:t>
            </a:r>
          </a:p>
          <a:p>
            <a:r>
              <a:rPr lang="en-US" sz="2300" b="1" dirty="0" smtClean="0"/>
              <a:t>6. The Sensualist</a:t>
            </a:r>
            <a:r>
              <a:rPr lang="en-US" sz="2300" dirty="0" smtClean="0"/>
              <a:t> (Sensuality, orgasm) Testosterone.</a:t>
            </a:r>
          </a:p>
          <a:p>
            <a:pPr marL="0" indent="0">
              <a:buNone/>
            </a:pPr>
            <a:endParaRPr lang="en-US" sz="2300" dirty="0" smtClean="0"/>
          </a:p>
          <a:p>
            <a:pPr>
              <a:buNone/>
            </a:pPr>
            <a:endParaRPr lang="en-US" sz="2300" dirty="0"/>
          </a:p>
        </p:txBody>
      </p:sp>
    </p:spTree>
    <p:extLst>
      <p:ext uri="{BB962C8B-B14F-4D97-AF65-F5344CB8AC3E}">
        <p14:creationId xmlns:p14="http://schemas.microsoft.com/office/powerpoint/2010/main" val="398914152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ATTACHMENT THEORY</a:t>
            </a:r>
            <a:endParaRPr lang="en-US" dirty="0"/>
          </a:p>
        </p:txBody>
      </p:sp>
      <p:sp>
        <p:nvSpPr>
          <p:cNvPr id="3" name="Content Placeholder 2"/>
          <p:cNvSpPr>
            <a:spLocks noGrp="1"/>
          </p:cNvSpPr>
          <p:nvPr>
            <p:ph idx="1"/>
          </p:nvPr>
        </p:nvSpPr>
        <p:spPr>
          <a:xfrm>
            <a:off x="457200" y="1214906"/>
            <a:ext cx="8229600" cy="4911258"/>
          </a:xfrm>
        </p:spPr>
        <p:txBody>
          <a:bodyPr>
            <a:normAutofit fontScale="77500" lnSpcReduction="20000"/>
          </a:bodyPr>
          <a:lstStyle/>
          <a:p>
            <a:r>
              <a:rPr lang="en-US" dirty="0" smtClean="0"/>
              <a:t>Is a very successful theory. </a:t>
            </a:r>
          </a:p>
          <a:p>
            <a:r>
              <a:rPr lang="en-US" dirty="0" smtClean="0"/>
              <a:t>But, it only considers two of the six emotional command </a:t>
            </a:r>
            <a:r>
              <a:rPr lang="en-US" dirty="0"/>
              <a:t>systems </a:t>
            </a:r>
            <a:r>
              <a:rPr lang="en-US" dirty="0" smtClean="0"/>
              <a:t>(The </a:t>
            </a:r>
            <a:r>
              <a:rPr lang="en-US" dirty="0"/>
              <a:t>Sentry &amp;</a:t>
            </a:r>
            <a:r>
              <a:rPr lang="en-US" dirty="0" smtClean="0"/>
              <a:t> The </a:t>
            </a:r>
            <a:r>
              <a:rPr lang="en-US" dirty="0"/>
              <a:t>Nest Builder)</a:t>
            </a:r>
            <a:endParaRPr lang="en-US" dirty="0" smtClean="0"/>
          </a:p>
          <a:p>
            <a:r>
              <a:rPr lang="en-US" dirty="0" smtClean="0"/>
              <a:t>The theory assumes that if people feel safe and bonded, all the other systems will be fine (Broaden &amp; Build the others) </a:t>
            </a:r>
          </a:p>
          <a:p>
            <a:r>
              <a:rPr lang="en-US" dirty="0"/>
              <a:t>C</a:t>
            </a:r>
            <a:r>
              <a:rPr lang="en-US" dirty="0" smtClean="0"/>
              <a:t>ouple will be able to play, have adventures, have great sex and passion, and have no existential vacuum (Viktor </a:t>
            </a:r>
            <a:r>
              <a:rPr lang="en-US" dirty="0" err="1" smtClean="0"/>
              <a:t>Frankl</a:t>
            </a:r>
            <a:r>
              <a:rPr lang="en-US" dirty="0" smtClean="0"/>
              <a:t>)</a:t>
            </a:r>
          </a:p>
          <a:p>
            <a:r>
              <a:rPr lang="en-US" dirty="0" smtClean="0"/>
              <a:t>We think this assumption is incorrect. INSTEAD WE THINK</a:t>
            </a:r>
          </a:p>
          <a:p>
            <a:r>
              <a:rPr lang="en-US" dirty="0" smtClean="0"/>
              <a:t>The couples’ therapist needs to be a master of ALL six emotional command systems, including The Jester, the </a:t>
            </a:r>
            <a:r>
              <a:rPr lang="en-US" dirty="0"/>
              <a:t>Explorer (and the Philosopher),</a:t>
            </a:r>
            <a:r>
              <a:rPr lang="en-US" dirty="0" smtClean="0"/>
              <a:t> The Commander-in-Chief, and the Sensualist. </a:t>
            </a:r>
          </a:p>
          <a:p>
            <a:r>
              <a:rPr lang="en-US" dirty="0" smtClean="0"/>
              <a:t>So, our therapy has included TURNING TOWARD in all 6 emotional command systems. </a:t>
            </a:r>
            <a:endParaRPr lang="en-US" dirty="0"/>
          </a:p>
        </p:txBody>
      </p:sp>
    </p:spTree>
    <p:extLst>
      <p:ext uri="{BB962C8B-B14F-4D97-AF65-F5344CB8AC3E}">
        <p14:creationId xmlns:p14="http://schemas.microsoft.com/office/powerpoint/2010/main" val="131889990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3" y="1600206"/>
            <a:ext cx="8229601" cy="5044705"/>
          </a:xfrm>
        </p:spPr>
        <p:txBody>
          <a:bodyPr>
            <a:noAutofit/>
          </a:bodyPr>
          <a:lstStyle/>
          <a:p>
            <a:r>
              <a:rPr lang="en-US" sz="2300" dirty="0" smtClean="0"/>
              <a:t>If  we estimate the % time we are emotionally available, even generously, at 50%,</a:t>
            </a:r>
          </a:p>
          <a:p>
            <a:r>
              <a:rPr lang="en-US" sz="2300" dirty="0" smtClean="0"/>
              <a:t>Probability both people will be emotionally available at the same time is 25% (assuming independence of these events)</a:t>
            </a:r>
          </a:p>
          <a:p>
            <a:r>
              <a:rPr lang="en-US" sz="2300" dirty="0" smtClean="0"/>
              <a:t>So 75% is ripe ground for miscommunication, need for REPAIR</a:t>
            </a:r>
          </a:p>
          <a:p>
            <a:r>
              <a:rPr lang="en-US" sz="2300" dirty="0" smtClean="0"/>
              <a:t>CONCLUSION: REGRETTABLE INCIDENTS ARE INEVITABLE, SINCE EMOTIONAL CONNECTION AND EMPATHY ARE RELATIVELY INFREQUENT</a:t>
            </a:r>
          </a:p>
          <a:p>
            <a:r>
              <a:rPr lang="en-US" sz="2300" dirty="0" smtClean="0"/>
              <a:t>Negative affect just “happens.”  So </a:t>
            </a:r>
            <a:r>
              <a:rPr lang="en-US" sz="2300" b="1" dirty="0" smtClean="0"/>
              <a:t>REPAIR IS ESSENTIAL</a:t>
            </a:r>
            <a:r>
              <a:rPr lang="en-US" sz="2300" dirty="0" smtClean="0"/>
              <a:t> for attachment security – </a:t>
            </a:r>
            <a:r>
              <a:rPr lang="en-US" sz="2300" dirty="0" err="1" smtClean="0"/>
              <a:t>Tronick</a:t>
            </a:r>
            <a:r>
              <a:rPr lang="en-US" sz="2300" dirty="0" smtClean="0"/>
              <a:t> &amp; </a:t>
            </a:r>
            <a:r>
              <a:rPr lang="en-US" sz="2300" dirty="0" err="1" smtClean="0"/>
              <a:t>Gianino</a:t>
            </a:r>
            <a:r>
              <a:rPr lang="en-US" sz="2300" dirty="0" smtClean="0"/>
              <a:t> </a:t>
            </a:r>
          </a:p>
          <a:p>
            <a:r>
              <a:rPr lang="en-US" sz="2300" dirty="0" smtClean="0"/>
              <a:t>More words for negativity than positivity in every human language. Negative affect stops you, positive affect accelerates you. We have to process negativity. </a:t>
            </a:r>
            <a:endParaRPr lang="en-US" sz="2300" dirty="0"/>
          </a:p>
        </p:txBody>
      </p:sp>
      <p:sp>
        <p:nvSpPr>
          <p:cNvPr id="5" name="Title 4"/>
          <p:cNvSpPr>
            <a:spLocks noGrp="1"/>
          </p:cNvSpPr>
          <p:nvPr>
            <p:ph type="title"/>
          </p:nvPr>
        </p:nvSpPr>
        <p:spPr/>
        <p:txBody>
          <a:bodyPr>
            <a:normAutofit fontScale="90000"/>
          </a:bodyPr>
          <a:lstStyle/>
          <a:p>
            <a:r>
              <a:rPr lang="en-US" sz="3200" dirty="0" smtClean="0"/>
              <a:t>TRUST IS BUILT BY: (1) BEING THERE FOR ONE ANOTHER AND (2) REPAIRING COMMUNICATION WHEN IT GETS MESSED UP  </a:t>
            </a:r>
            <a:endParaRPr lang="en-US" sz="3200" dirty="0"/>
          </a:p>
        </p:txBody>
      </p:sp>
    </p:spTree>
    <p:extLst>
      <p:ext uri="{BB962C8B-B14F-4D97-AF65-F5344CB8AC3E}">
        <p14:creationId xmlns:p14="http://schemas.microsoft.com/office/powerpoint/2010/main" val="98264506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“BEING THERE”</a:t>
            </a:r>
            <a:r>
              <a:rPr lang="en-US" dirty="0" smtClean="0"/>
              <a:t> FOR PARTNER IN THE FACE OF NEGATIVE AFFECT. </a:t>
            </a:r>
            <a:endParaRPr lang="en-US" dirty="0"/>
          </a:p>
        </p:txBody>
      </p:sp>
      <p:sp>
        <p:nvSpPr>
          <p:cNvPr id="3" name="Content Placeholder 2"/>
          <p:cNvSpPr>
            <a:spLocks noGrp="1"/>
          </p:cNvSpPr>
          <p:nvPr>
            <p:ph idx="1"/>
          </p:nvPr>
        </p:nvSpPr>
        <p:spPr>
          <a:xfrm>
            <a:off x="457200" y="2222724"/>
            <a:ext cx="8229600" cy="4348807"/>
          </a:xfrm>
        </p:spPr>
        <p:txBody>
          <a:bodyPr/>
          <a:lstStyle/>
          <a:p>
            <a:r>
              <a:rPr lang="en-US" dirty="0" smtClean="0"/>
              <a:t>Our hypothesis: Bonding is created by turning toward any NEGATIVE (or positive) AFFECT</a:t>
            </a:r>
          </a:p>
          <a:p>
            <a:r>
              <a:rPr lang="en-US" dirty="0" smtClean="0"/>
              <a:t>Fully processing CONFLICT OR FAILURES TO CONNECT in any of the six emotional command systems has even MORE POWER TO CREATE TRUST than turning toward within any of the command systems.   </a:t>
            </a:r>
          </a:p>
          <a:p>
            <a:endParaRPr lang="en-US" dirty="0"/>
          </a:p>
        </p:txBody>
      </p:sp>
    </p:spTree>
    <p:extLst>
      <p:ext uri="{BB962C8B-B14F-4D97-AF65-F5344CB8AC3E}">
        <p14:creationId xmlns:p14="http://schemas.microsoft.com/office/powerpoint/2010/main" val="271090644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BONDING IN THE CONTEXT OF NEGATIVE AFFECT IS POWERFUL. EXAMPLES ABOUND:</a:t>
            </a:r>
            <a:endParaRPr lang="en-US" sz="3200" b="1" dirty="0"/>
          </a:p>
        </p:txBody>
      </p:sp>
      <p:sp>
        <p:nvSpPr>
          <p:cNvPr id="3" name="Content Placeholder 2"/>
          <p:cNvSpPr>
            <a:spLocks noGrp="1"/>
          </p:cNvSpPr>
          <p:nvPr>
            <p:ph idx="1"/>
          </p:nvPr>
        </p:nvSpPr>
        <p:spPr/>
        <p:txBody>
          <a:bodyPr>
            <a:normAutofit fontScale="85000" lnSpcReduction="20000"/>
          </a:bodyPr>
          <a:lstStyle/>
          <a:p>
            <a:r>
              <a:rPr lang="en-US" dirty="0" smtClean="0"/>
              <a:t>Yes, orgasms do build trust with Oxytocin, but not like:</a:t>
            </a:r>
          </a:p>
          <a:p>
            <a:r>
              <a:rPr lang="en-US" dirty="0" smtClean="0"/>
              <a:t>Exploring in the face of fear (climbing mountains, space exploration)</a:t>
            </a:r>
          </a:p>
          <a:p>
            <a:r>
              <a:rPr lang="en-US" dirty="0" smtClean="0"/>
              <a:t>Turning toward a neighbor in the face of natural disasters (Joplin, Missouri tornado)</a:t>
            </a:r>
          </a:p>
          <a:p>
            <a:r>
              <a:rPr lang="en-US" dirty="0" smtClean="0"/>
              <a:t>Battle buddies in war. Which is why coming home after deployment conflict seems so trivial, and connection to family seems so bland. </a:t>
            </a:r>
          </a:p>
          <a:p>
            <a:r>
              <a:rPr lang="en-US" dirty="0" smtClean="0"/>
              <a:t>Raising a child together; </a:t>
            </a:r>
          </a:p>
          <a:p>
            <a:r>
              <a:rPr lang="en-US" dirty="0" smtClean="0"/>
              <a:t>Building shared meaning.</a:t>
            </a:r>
          </a:p>
          <a:p>
            <a:r>
              <a:rPr lang="en-US" dirty="0" smtClean="0"/>
              <a:t>Orgasm pales in comparison to this kind of bonding.</a:t>
            </a:r>
          </a:p>
          <a:p>
            <a:endParaRPr lang="en-US" dirty="0"/>
          </a:p>
        </p:txBody>
      </p:sp>
    </p:spTree>
    <p:extLst>
      <p:ext uri="{BB962C8B-B14F-4D97-AF65-F5344CB8AC3E}">
        <p14:creationId xmlns:p14="http://schemas.microsoft.com/office/powerpoint/2010/main" val="406048335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2600" b="1" dirty="0" smtClean="0"/>
              <a:t>MAJOR RESEARCH FINDING ON TRUST: ATTUNEMENT IS BUILT PRIMARILY BY PROCESSING EVERYDAY FAILURES TO COMMUNICATE</a:t>
            </a:r>
            <a:endParaRPr lang="en-US" sz="2600" b="1" dirty="0"/>
          </a:p>
        </p:txBody>
      </p:sp>
      <p:sp>
        <p:nvSpPr>
          <p:cNvPr id="6" name="Content Placeholder 5"/>
          <p:cNvSpPr>
            <a:spLocks noGrp="1"/>
          </p:cNvSpPr>
          <p:nvPr>
            <p:ph idx="1"/>
          </p:nvPr>
        </p:nvSpPr>
        <p:spPr/>
        <p:txBody>
          <a:bodyPr>
            <a:normAutofit fontScale="92500" lnSpcReduction="20000"/>
          </a:bodyPr>
          <a:lstStyle/>
          <a:p>
            <a:pPr>
              <a:buNone/>
            </a:pPr>
            <a:endParaRPr lang="en-US" dirty="0" smtClean="0"/>
          </a:p>
          <a:p>
            <a:r>
              <a:rPr lang="en-US" dirty="0" smtClean="0"/>
              <a:t>If it is fully processed, it is forgotten.</a:t>
            </a:r>
          </a:p>
          <a:p>
            <a:r>
              <a:rPr lang="en-US" dirty="0" smtClean="0"/>
              <a:t>If it is not fully processed it becomes a stone in the shoe (</a:t>
            </a:r>
            <a:r>
              <a:rPr lang="en-US" dirty="0" err="1" smtClean="0"/>
              <a:t>Zeigarnik</a:t>
            </a:r>
            <a:r>
              <a:rPr lang="en-US" dirty="0" smtClean="0"/>
              <a:t> effect).</a:t>
            </a:r>
          </a:p>
          <a:p>
            <a:r>
              <a:rPr lang="en-US" dirty="0" smtClean="0"/>
              <a:t>In our therapy, we use the Gottman Aftermath Kit (available on </a:t>
            </a:r>
            <a:r>
              <a:rPr lang="en-US" dirty="0" smtClean="0">
                <a:hlinkClick r:id="rId3"/>
              </a:rPr>
              <a:t>www.Gottman.com</a:t>
            </a:r>
            <a:r>
              <a:rPr lang="en-US" dirty="0" smtClean="0"/>
              <a:t> ) to fully process a regrettable incident that has happened in the past.</a:t>
            </a:r>
          </a:p>
          <a:p>
            <a:r>
              <a:rPr lang="en-US" dirty="0" smtClean="0"/>
              <a:t>William Faulkner: “The past is never dead. In fact, it isn’t even past.”</a:t>
            </a:r>
          </a:p>
        </p:txBody>
      </p:sp>
      <p:sp>
        <p:nvSpPr>
          <p:cNvPr id="4" name="Rectangle 3"/>
          <p:cNvSpPr/>
          <p:nvPr/>
        </p:nvSpPr>
        <p:spPr>
          <a:xfrm>
            <a:off x="2286005" y="3131238"/>
            <a:ext cx="4572001" cy="346249"/>
          </a:xfrm>
          <a:prstGeom prst="rect">
            <a:avLst/>
          </a:prstGeom>
        </p:spPr>
        <p:txBody>
          <a:bodyPr>
            <a:spAutoFit/>
          </a:bodyPr>
          <a:lstStyle/>
          <a:p>
            <a:pPr>
              <a:lnSpc>
                <a:spcPct val="90000"/>
              </a:lnSpc>
            </a:pPr>
            <a:r>
              <a:rPr lang="en-US" b="1" dirty="0" smtClean="0">
                <a:latin typeface="News Gothic MT"/>
                <a:cs typeface="News Gothic MT"/>
              </a:rPr>
              <a:t>.</a:t>
            </a:r>
          </a:p>
        </p:txBody>
      </p:sp>
    </p:spTree>
    <p:extLst>
      <p:ext uri="{BB962C8B-B14F-4D97-AF65-F5344CB8AC3E}">
        <p14:creationId xmlns:p14="http://schemas.microsoft.com/office/powerpoint/2010/main" val="381533623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normAutofit fontScale="90000"/>
          </a:bodyPr>
          <a:lstStyle/>
          <a:p>
            <a:pPr algn="ctr"/>
            <a:r>
              <a:rPr lang="en-US" sz="3600" b="1" dirty="0" smtClean="0">
                <a:solidFill>
                  <a:schemeClr val="tx1"/>
                </a:solidFill>
                <a:cs typeface="News Gothic MT"/>
              </a:rPr>
              <a:t>CAN WE CHANGE DISTRUST TO TRUST? THE CAUSE-EFFECT EMPIRICAL QUESTION</a:t>
            </a:r>
          </a:p>
        </p:txBody>
      </p:sp>
      <p:sp>
        <p:nvSpPr>
          <p:cNvPr id="74755" name="Content Placeholder 2"/>
          <p:cNvSpPr>
            <a:spLocks noGrp="1"/>
          </p:cNvSpPr>
          <p:nvPr>
            <p:ph idx="1"/>
          </p:nvPr>
        </p:nvSpPr>
        <p:spPr>
          <a:xfrm>
            <a:off x="457203" y="1600206"/>
            <a:ext cx="8229601" cy="5027310"/>
          </a:xfrm>
        </p:spPr>
        <p:txBody>
          <a:bodyPr>
            <a:normAutofit/>
          </a:bodyPr>
          <a:lstStyle/>
          <a:p>
            <a:pPr marL="0" indent="0">
              <a:spcBef>
                <a:spcPts val="600"/>
              </a:spcBef>
              <a:spcAft>
                <a:spcPts val="600"/>
              </a:spcAft>
              <a:buNone/>
            </a:pPr>
            <a:r>
              <a:rPr lang="en-US" sz="2400" b="1" dirty="0" smtClean="0">
                <a:cs typeface="News Gothic MT"/>
              </a:rPr>
              <a:t>YES WE CAN.</a:t>
            </a:r>
            <a:endParaRPr lang="en-US" sz="2400" dirty="0" smtClean="0">
              <a:cs typeface="News Gothic MT"/>
            </a:endParaRPr>
          </a:p>
          <a:p>
            <a:pPr>
              <a:spcBef>
                <a:spcPts val="600"/>
              </a:spcBef>
              <a:spcAft>
                <a:spcPts val="600"/>
              </a:spcAft>
            </a:pPr>
            <a:r>
              <a:rPr lang="en-US" sz="2400" dirty="0" smtClean="0">
                <a:cs typeface="News Gothic MT"/>
              </a:rPr>
              <a:t>Randomized clinical trial with 80 couples. (Gottman &amp; Ryan, 2012 – under review: </a:t>
            </a:r>
            <a:r>
              <a:rPr lang="en-US" sz="2400" i="1" dirty="0" smtClean="0">
                <a:cs typeface="News Gothic MT"/>
              </a:rPr>
              <a:t>J. of Family Therapy</a:t>
            </a:r>
            <a:r>
              <a:rPr lang="en-US" sz="2400" dirty="0" smtClean="0">
                <a:cs typeface="News Gothic MT"/>
              </a:rPr>
              <a:t>). </a:t>
            </a:r>
          </a:p>
          <a:p>
            <a:pPr>
              <a:spcBef>
                <a:spcPts val="600"/>
              </a:spcBef>
              <a:spcAft>
                <a:spcPts val="600"/>
              </a:spcAft>
            </a:pPr>
            <a:r>
              <a:rPr lang="en-US" sz="2400" dirty="0" smtClean="0">
                <a:cs typeface="News Gothic MT"/>
              </a:rPr>
              <a:t>The Gottmans’ two-day </a:t>
            </a:r>
            <a:r>
              <a:rPr lang="en-US" sz="2400" i="1" dirty="0" smtClean="0">
                <a:cs typeface="News Gothic MT"/>
              </a:rPr>
              <a:t>“The Art &amp; Science of Love”</a:t>
            </a:r>
            <a:r>
              <a:rPr lang="en-US" sz="2400" dirty="0" smtClean="0">
                <a:cs typeface="News Gothic MT"/>
              </a:rPr>
              <a:t> workshop significantly increases trust compared to a control group. </a:t>
            </a:r>
          </a:p>
          <a:p>
            <a:pPr>
              <a:spcBef>
                <a:spcPts val="600"/>
              </a:spcBef>
              <a:spcAft>
                <a:spcPts val="600"/>
              </a:spcAft>
            </a:pPr>
            <a:r>
              <a:rPr lang="en-US" sz="2400" dirty="0" smtClean="0">
                <a:cs typeface="News Gothic MT"/>
              </a:rPr>
              <a:t>We get significant increases in the TRUST METRIC by increasing EMOTIONAL ATTUNEMENT in couples. </a:t>
            </a:r>
          </a:p>
          <a:p>
            <a:pPr>
              <a:spcBef>
                <a:spcPts val="600"/>
              </a:spcBef>
              <a:spcAft>
                <a:spcPts val="600"/>
              </a:spcAft>
            </a:pPr>
            <a:r>
              <a:rPr lang="en-US" sz="2400" dirty="0" smtClean="0">
                <a:cs typeface="News Gothic MT"/>
              </a:rPr>
              <a:t>But it’s hard to get trust when relationships have a large power differential and they seem unfair. SO NEED TO BUILD A FAIRNESS METRIC.</a:t>
            </a:r>
          </a:p>
          <a:p>
            <a:pPr>
              <a:spcBef>
                <a:spcPts val="600"/>
              </a:spcBef>
              <a:spcAft>
                <a:spcPts val="600"/>
              </a:spcAft>
              <a:buNone/>
            </a:pPr>
            <a:endParaRPr lang="en-US" sz="2400" dirty="0" smtClean="0">
              <a:cs typeface="News Gothic MT"/>
            </a:endParaRPr>
          </a:p>
          <a:p>
            <a:endParaRPr lang="en-US" sz="2400" dirty="0" smtClean="0">
              <a:latin typeface="News Gothic MT"/>
              <a:cs typeface="News Gothic MT"/>
            </a:endParaRPr>
          </a:p>
        </p:txBody>
      </p:sp>
    </p:spTree>
    <p:extLst>
      <p:ext uri="{BB962C8B-B14F-4D97-AF65-F5344CB8AC3E}">
        <p14:creationId xmlns:p14="http://schemas.microsoft.com/office/powerpoint/2010/main" val="28097280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 calcmode="lin" valueType="num">
                                      <p:cBhvr additive="base">
                                        <p:cTn id="7" dur="500" fill="hold"/>
                                        <p:tgtEl>
                                          <p:spTgt spid="747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47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74755">
                                            <p:txEl>
                                              <p:pRg st="1" end="1"/>
                                            </p:txEl>
                                          </p:spTgt>
                                        </p:tgtEl>
                                        <p:attrNameLst>
                                          <p:attrName>style.visibility</p:attrName>
                                        </p:attrNameLst>
                                      </p:cBhvr>
                                      <p:to>
                                        <p:strVal val="visible"/>
                                      </p:to>
                                    </p:set>
                                    <p:anim calcmode="lin" valueType="num">
                                      <p:cBhvr additive="base">
                                        <p:cTn id="13" dur="500" fill="hold"/>
                                        <p:tgtEl>
                                          <p:spTgt spid="747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47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74755">
                                            <p:txEl>
                                              <p:pRg st="2" end="2"/>
                                            </p:txEl>
                                          </p:spTgt>
                                        </p:tgtEl>
                                        <p:attrNameLst>
                                          <p:attrName>style.visibility</p:attrName>
                                        </p:attrNameLst>
                                      </p:cBhvr>
                                      <p:to>
                                        <p:strVal val="visible"/>
                                      </p:to>
                                    </p:set>
                                    <p:anim calcmode="lin" valueType="num">
                                      <p:cBhvr additive="base">
                                        <p:cTn id="19" dur="500" fill="hold"/>
                                        <p:tgtEl>
                                          <p:spTgt spid="747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47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74755">
                                            <p:txEl>
                                              <p:pRg st="3" end="3"/>
                                            </p:txEl>
                                          </p:spTgt>
                                        </p:tgtEl>
                                        <p:attrNameLst>
                                          <p:attrName>style.visibility</p:attrName>
                                        </p:attrNameLst>
                                      </p:cBhvr>
                                      <p:to>
                                        <p:strVal val="visible"/>
                                      </p:to>
                                    </p:set>
                                    <p:anim calcmode="lin" valueType="num">
                                      <p:cBhvr additive="base">
                                        <p:cTn id="25" dur="500" fill="hold"/>
                                        <p:tgtEl>
                                          <p:spTgt spid="7475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475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74755">
                                            <p:txEl>
                                              <p:pRg st="4" end="4"/>
                                            </p:txEl>
                                          </p:spTgt>
                                        </p:tgtEl>
                                        <p:attrNameLst>
                                          <p:attrName>style.visibility</p:attrName>
                                        </p:attrNameLst>
                                      </p:cBhvr>
                                      <p:to>
                                        <p:strVal val="visible"/>
                                      </p:to>
                                    </p:set>
                                    <p:anim calcmode="lin" valueType="num">
                                      <p:cBhvr additive="base">
                                        <p:cTn id="31" dur="500" fill="hold"/>
                                        <p:tgtEl>
                                          <p:spTgt spid="7475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475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a:t>
            </a:r>
            <a:r>
              <a:rPr lang="en-US" dirty="0" smtClean="0"/>
              <a:t>he </a:t>
            </a:r>
            <a:r>
              <a:rPr lang="en-US" b="1" dirty="0" smtClean="0"/>
              <a:t>BETRAYAL METRIC</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70552857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fontScale="90000"/>
          </a:bodyPr>
          <a:lstStyle/>
          <a:p>
            <a:pPr eaLnBrk="1" hangingPunct="1">
              <a:defRPr/>
            </a:pPr>
            <a:r>
              <a:rPr lang="en-US" b="1" dirty="0" smtClean="0">
                <a:solidFill>
                  <a:schemeClr val="tx1"/>
                </a:solidFill>
                <a:cs typeface="News Gothic MT"/>
              </a:rPr>
              <a:t>The Levenson-Gottman Video-Recall Rating Dial</a:t>
            </a:r>
          </a:p>
        </p:txBody>
      </p:sp>
      <p:pic>
        <p:nvPicPr>
          <p:cNvPr id="21506" name="Picture 5" descr="dial.ai"/>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09800"/>
            <a:ext cx="9090025" cy="48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684486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DEFINING</a:t>
            </a:r>
            <a:r>
              <a:rPr lang="en-US" b="1" dirty="0" smtClean="0"/>
              <a:t> THE BETRAYAL METRIC</a:t>
            </a:r>
            <a:endParaRPr lang="en-US" b="1" dirty="0"/>
          </a:p>
        </p:txBody>
      </p:sp>
      <p:sp>
        <p:nvSpPr>
          <p:cNvPr id="3" name="Content Placeholder 2"/>
          <p:cNvSpPr>
            <a:spLocks noGrp="1"/>
          </p:cNvSpPr>
          <p:nvPr>
            <p:ph idx="1"/>
          </p:nvPr>
        </p:nvSpPr>
        <p:spPr>
          <a:xfrm>
            <a:off x="457200" y="1288143"/>
            <a:ext cx="8229600" cy="5134427"/>
          </a:xfrm>
        </p:spPr>
        <p:txBody>
          <a:bodyPr>
            <a:normAutofit/>
          </a:bodyPr>
          <a:lstStyle/>
          <a:p>
            <a:pPr>
              <a:spcBef>
                <a:spcPts val="600"/>
              </a:spcBef>
              <a:spcAft>
                <a:spcPts val="600"/>
              </a:spcAft>
            </a:pPr>
            <a:r>
              <a:rPr lang="en-US" sz="2500" dirty="0" smtClean="0"/>
              <a:t>There are many ways to betray. Deception, Lying, Affairs &amp; Addictions are the major ways. </a:t>
            </a:r>
          </a:p>
          <a:p>
            <a:pPr>
              <a:spcBef>
                <a:spcPts val="600"/>
              </a:spcBef>
              <a:spcAft>
                <a:spcPts val="600"/>
              </a:spcAft>
            </a:pPr>
            <a:r>
              <a:rPr lang="en-US" sz="2500" dirty="0" smtClean="0"/>
              <a:t>But betrayal begins in an ANY INTERACTION that becomes a non-cooperative power struggle: </a:t>
            </a:r>
          </a:p>
          <a:p>
            <a:pPr>
              <a:spcBef>
                <a:spcPts val="600"/>
              </a:spcBef>
              <a:spcAft>
                <a:spcPts val="600"/>
              </a:spcAft>
            </a:pPr>
            <a:r>
              <a:rPr lang="en-US" sz="2500" dirty="0" smtClean="0"/>
              <a:t>A “ZERO SUM” GAME = BETRAYAL METRIC</a:t>
            </a:r>
          </a:p>
          <a:p>
            <a:pPr lvl="1">
              <a:spcBef>
                <a:spcPts val="600"/>
              </a:spcBef>
              <a:spcAft>
                <a:spcPts val="600"/>
              </a:spcAft>
            </a:pPr>
            <a:r>
              <a:rPr lang="en-US" sz="2500" dirty="0" smtClean="0"/>
              <a:t>A Win-Lose conflict</a:t>
            </a:r>
          </a:p>
          <a:p>
            <a:pPr lvl="1">
              <a:spcBef>
                <a:spcPts val="600"/>
              </a:spcBef>
              <a:spcAft>
                <a:spcPts val="600"/>
              </a:spcAft>
            </a:pPr>
            <a:r>
              <a:rPr lang="en-US" sz="2500" dirty="0" smtClean="0"/>
              <a:t>My gain is my partner’s loss</a:t>
            </a:r>
          </a:p>
          <a:p>
            <a:pPr lvl="1">
              <a:spcBef>
                <a:spcPts val="600"/>
              </a:spcBef>
              <a:spcAft>
                <a:spcPts val="600"/>
              </a:spcAft>
            </a:pPr>
            <a:r>
              <a:rPr lang="en-US" sz="2500" dirty="0" smtClean="0"/>
              <a:t>Partner’s gain is my loss</a:t>
            </a:r>
          </a:p>
          <a:p>
            <a:pPr>
              <a:spcBef>
                <a:spcPts val="600"/>
              </a:spcBef>
              <a:spcAft>
                <a:spcPts val="600"/>
              </a:spcAft>
            </a:pPr>
            <a:r>
              <a:rPr lang="en-US" sz="2500" dirty="0" smtClean="0"/>
              <a:t>BETRAYAL METRIC = EXTENT TO WHICH RATING DIALS NEGATIVELY CROSS - CORRELATED</a:t>
            </a:r>
          </a:p>
          <a:p>
            <a:pPr>
              <a:buNone/>
            </a:pPr>
            <a:endParaRPr lang="en-US" sz="2500" dirty="0"/>
          </a:p>
        </p:txBody>
      </p:sp>
    </p:spTree>
    <p:extLst>
      <p:ext uri="{BB962C8B-B14F-4D97-AF65-F5344CB8AC3E}">
        <p14:creationId xmlns:p14="http://schemas.microsoft.com/office/powerpoint/2010/main" val="45493206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ChangeArrowheads="1"/>
          </p:cNvSpPr>
          <p:nvPr/>
        </p:nvSpPr>
        <p:spPr bwMode="auto">
          <a:xfrm>
            <a:off x="1833569" y="695325"/>
            <a:ext cx="9144000" cy="369332"/>
          </a:xfrm>
          <a:prstGeom prst="rect">
            <a:avLst/>
          </a:prstGeom>
          <a:noFill/>
          <a:ln w="9525">
            <a:noFill/>
            <a:miter lim="800000"/>
            <a:headEnd/>
            <a:tailEnd/>
          </a:ln>
        </p:spPr>
        <p:txBody>
          <a:bodyPr>
            <a:spAutoFit/>
          </a:bodyPr>
          <a:lstStyle/>
          <a:p>
            <a:endParaRPr lang="en-US" dirty="0"/>
          </a:p>
        </p:txBody>
      </p:sp>
      <p:pic>
        <p:nvPicPr>
          <p:cNvPr id="49155" name="Picture 2"/>
          <p:cNvPicPr>
            <a:picLocks noChangeAspect="1" noChangeArrowheads="1"/>
          </p:cNvPicPr>
          <p:nvPr/>
        </p:nvPicPr>
        <p:blipFill>
          <a:blip r:embed="rId3" cstate="print"/>
          <a:srcRect/>
          <a:stretch>
            <a:fillRect/>
          </a:stretch>
        </p:blipFill>
        <p:spPr bwMode="auto">
          <a:xfrm>
            <a:off x="1833564" y="695325"/>
            <a:ext cx="5476875" cy="5467350"/>
          </a:xfrm>
          <a:prstGeom prst="rect">
            <a:avLst/>
          </a:prstGeom>
          <a:solidFill>
            <a:schemeClr val="bg1">
              <a:lumMod val="85000"/>
            </a:schemeClr>
          </a:solidFill>
          <a:ln w="9525">
            <a:noFill/>
            <a:miter lim="800000"/>
            <a:headEnd/>
            <a:tailEnd/>
          </a:ln>
        </p:spPr>
      </p:pic>
    </p:spTree>
    <p:extLst>
      <p:ext uri="{BB962C8B-B14F-4D97-AF65-F5344CB8AC3E}">
        <p14:creationId xmlns:p14="http://schemas.microsoft.com/office/powerpoint/2010/main" val="292317336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BETRAYAL METRIC WORKS</a:t>
            </a:r>
            <a:endParaRPr lang="en-US" b="1" dirty="0"/>
          </a:p>
        </p:txBody>
      </p:sp>
      <p:sp>
        <p:nvSpPr>
          <p:cNvPr id="3" name="Content Placeholder 2"/>
          <p:cNvSpPr>
            <a:spLocks noGrp="1"/>
          </p:cNvSpPr>
          <p:nvPr>
            <p:ph idx="1"/>
          </p:nvPr>
        </p:nvSpPr>
        <p:spPr/>
        <p:txBody>
          <a:bodyPr>
            <a:normAutofit fontScale="92500" lnSpcReduction="10000"/>
          </a:bodyPr>
          <a:lstStyle/>
          <a:p>
            <a:pPr>
              <a:spcBef>
                <a:spcPts val="600"/>
              </a:spcBef>
              <a:spcAft>
                <a:spcPts val="600"/>
              </a:spcAft>
            </a:pPr>
            <a:r>
              <a:rPr lang="en-US" dirty="0" smtClean="0"/>
              <a:t>IN OUR 20-YEAR LONGITUDINAL STUDY: Predicts early husband death. 58% versus 22% for cooperative metric, even controlling husband age and initial health</a:t>
            </a:r>
          </a:p>
          <a:p>
            <a:pPr>
              <a:spcBef>
                <a:spcPts val="600"/>
              </a:spcBef>
              <a:spcAft>
                <a:spcPts val="600"/>
              </a:spcAft>
            </a:pPr>
            <a:r>
              <a:rPr lang="en-US" dirty="0" smtClean="0"/>
              <a:t>Our second study showed that this dynamic of earlier husband death is likely to be related to chronic elevations in baseline blood velocity of husband and wife due to chronic high myocardial contractility. </a:t>
            </a:r>
          </a:p>
          <a:p>
            <a:pPr>
              <a:spcBef>
                <a:spcPts val="600"/>
              </a:spcBef>
              <a:spcAft>
                <a:spcPts val="600"/>
              </a:spcAft>
            </a:pPr>
            <a:r>
              <a:rPr lang="en-US" dirty="0" smtClean="0"/>
              <a:t>OPPOSITE OF BETRAYAL = LOYALTY</a:t>
            </a:r>
          </a:p>
        </p:txBody>
      </p:sp>
    </p:spTree>
    <p:extLst>
      <p:ext uri="{BB962C8B-B14F-4D97-AF65-F5344CB8AC3E}">
        <p14:creationId xmlns:p14="http://schemas.microsoft.com/office/powerpoint/2010/main" val="206920160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5243" y="616414"/>
            <a:ext cx="7772400" cy="1989365"/>
          </a:xfrm>
        </p:spPr>
        <p:txBody>
          <a:bodyPr>
            <a:noAutofit/>
          </a:bodyPr>
          <a:lstStyle/>
          <a:p>
            <a:r>
              <a:rPr lang="en-US" sz="3600" b="1" dirty="0" smtClean="0">
                <a:solidFill>
                  <a:schemeClr val="tx1"/>
                </a:solidFill>
              </a:rPr>
              <a:t>Using Betrayal Metric we get our FINAL SURPRISING RESEARCH FINDING:</a:t>
            </a:r>
            <a:endParaRPr lang="en-US" sz="3600" b="1" dirty="0">
              <a:solidFill>
                <a:schemeClr val="tx1"/>
              </a:solidFill>
            </a:endParaRPr>
          </a:p>
        </p:txBody>
      </p:sp>
      <p:sp>
        <p:nvSpPr>
          <p:cNvPr id="2" name="Content Placeholder 1"/>
          <p:cNvSpPr>
            <a:spLocks noGrp="1"/>
          </p:cNvSpPr>
          <p:nvPr>
            <p:ph type="subTitle" idx="1"/>
          </p:nvPr>
        </p:nvSpPr>
        <p:spPr>
          <a:xfrm>
            <a:off x="1371600" y="2808514"/>
            <a:ext cx="6400801" cy="1752600"/>
          </a:xfrm>
        </p:spPr>
        <p:txBody>
          <a:bodyPr/>
          <a:lstStyle/>
          <a:p>
            <a:pPr>
              <a:spcBef>
                <a:spcPts val="600"/>
              </a:spcBef>
              <a:spcAft>
                <a:spcPts val="600"/>
              </a:spcAft>
            </a:pPr>
            <a:r>
              <a:rPr lang="en-US" sz="2800" b="1" dirty="0" smtClean="0">
                <a:solidFill>
                  <a:srgbClr val="C00000"/>
                </a:solidFill>
              </a:rPr>
              <a:t>THE GERM OF DISTRUST IS NOT THE SAME AS THE GERM OF BETRAYAL </a:t>
            </a:r>
          </a:p>
          <a:p>
            <a:pPr>
              <a:spcBef>
                <a:spcPts val="600"/>
              </a:spcBef>
              <a:spcAft>
                <a:spcPts val="600"/>
              </a:spcAft>
            </a:pPr>
            <a:endParaRPr lang="en-US" sz="2800" b="1" dirty="0">
              <a:solidFill>
                <a:srgbClr val="C00000"/>
              </a:solidFill>
            </a:endParaRPr>
          </a:p>
        </p:txBody>
      </p:sp>
    </p:spTree>
    <p:extLst>
      <p:ext uri="{BB962C8B-B14F-4D97-AF65-F5344CB8AC3E}">
        <p14:creationId xmlns:p14="http://schemas.microsoft.com/office/powerpoint/2010/main" val="391123236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b="1" dirty="0" smtClean="0"/>
              <a:t>WHAT BEGINS THE CASCADE TOWARDS BETRAYAL? </a:t>
            </a:r>
            <a:endParaRPr lang="en-US" sz="3200" b="1" dirty="0">
              <a:solidFill>
                <a:schemeClr val="tx1"/>
              </a:solidFill>
            </a:endParaRPr>
          </a:p>
        </p:txBody>
      </p:sp>
      <p:sp>
        <p:nvSpPr>
          <p:cNvPr id="5" name="Subtitle 4"/>
          <p:cNvSpPr>
            <a:spLocks noGrp="1"/>
          </p:cNvSpPr>
          <p:nvPr>
            <p:ph idx="1"/>
          </p:nvPr>
        </p:nvSpPr>
        <p:spPr/>
        <p:txBody>
          <a:bodyPr/>
          <a:lstStyle/>
          <a:p>
            <a:endParaRPr lang="en-US" sz="3600" b="1" dirty="0" smtClean="0">
              <a:solidFill>
                <a:schemeClr val="tx1"/>
              </a:solidFill>
            </a:endParaRPr>
          </a:p>
          <a:p>
            <a:endParaRPr lang="en-US" sz="3600" b="1" dirty="0" smtClean="0">
              <a:solidFill>
                <a:schemeClr val="tx1"/>
              </a:solidFill>
            </a:endParaRPr>
          </a:p>
          <a:p>
            <a:pPr algn="ctr"/>
            <a:r>
              <a:rPr lang="en-US" sz="3600" dirty="0" smtClean="0"/>
              <a:t>UNFAVORABLE NEGATIVE COMPARISONS</a:t>
            </a:r>
          </a:p>
          <a:p>
            <a:pPr algn="ctr"/>
            <a:r>
              <a:rPr lang="en-US" sz="3600" b="1" dirty="0" smtClean="0">
                <a:solidFill>
                  <a:schemeClr val="tx1"/>
                </a:solidFill>
              </a:rPr>
              <a:t>“I CAN DO BETTER THAN YOU”                        </a:t>
            </a:r>
          </a:p>
          <a:p>
            <a:endParaRPr lang="en-US" sz="3600" b="1" dirty="0" smtClean="0">
              <a:solidFill>
                <a:schemeClr val="tx1"/>
              </a:solidFill>
            </a:endParaRPr>
          </a:p>
          <a:p>
            <a:endParaRPr lang="en-US" sz="3600" b="1" dirty="0" smtClean="0">
              <a:solidFill>
                <a:schemeClr val="tx1"/>
              </a:solidFill>
            </a:endParaRPr>
          </a:p>
          <a:p>
            <a:endParaRPr lang="en-US" sz="3600" b="1" dirty="0" smtClean="0">
              <a:solidFill>
                <a:schemeClr val="tx1"/>
              </a:solidFill>
            </a:endParaRPr>
          </a:p>
          <a:p>
            <a:endParaRPr lang="en-US" sz="3600" b="1" dirty="0" smtClean="0">
              <a:solidFill>
                <a:schemeClr val="tx1"/>
              </a:solidFill>
            </a:endParaRPr>
          </a:p>
          <a:p>
            <a:endParaRPr lang="en-US" sz="3600" b="1" dirty="0" smtClean="0">
              <a:solidFill>
                <a:schemeClr val="tx1"/>
              </a:solidFill>
            </a:endParaRPr>
          </a:p>
        </p:txBody>
      </p:sp>
    </p:spTree>
    <p:extLst>
      <p:ext uri="{BB962C8B-B14F-4D97-AF65-F5344CB8AC3E}">
        <p14:creationId xmlns:p14="http://schemas.microsoft.com/office/powerpoint/2010/main" val="127717878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noAutofit/>
          </a:bodyPr>
          <a:lstStyle/>
          <a:p>
            <a:pPr algn="ctr"/>
            <a:r>
              <a:rPr lang="en-US" sz="3200" b="1" dirty="0" smtClean="0">
                <a:solidFill>
                  <a:schemeClr val="tx1"/>
                </a:solidFill>
                <a:cs typeface="News Gothic MT"/>
              </a:rPr>
              <a:t>BETRAYAL REQUIRES TURNING AWAY FROM PARTNER’S BID WITH A “NEGATIVE COMP”</a:t>
            </a:r>
          </a:p>
        </p:txBody>
      </p:sp>
      <p:sp>
        <p:nvSpPr>
          <p:cNvPr id="75779" name="Content Placeholder 2"/>
          <p:cNvSpPr>
            <a:spLocks noGrp="1"/>
          </p:cNvSpPr>
          <p:nvPr>
            <p:ph idx="1"/>
          </p:nvPr>
        </p:nvSpPr>
        <p:spPr/>
        <p:txBody>
          <a:bodyPr>
            <a:noAutofit/>
          </a:bodyPr>
          <a:lstStyle/>
          <a:p>
            <a:pPr>
              <a:spcBef>
                <a:spcPts val="600"/>
              </a:spcBef>
              <a:spcAft>
                <a:spcPts val="600"/>
              </a:spcAft>
            </a:pPr>
            <a:r>
              <a:rPr lang="en-US" sz="2200" dirty="0" smtClean="0">
                <a:cs typeface="News Gothic MT"/>
              </a:rPr>
              <a:t>Our theory: the germ of betrayal is turning away from a bid, Plus  </a:t>
            </a:r>
            <a:r>
              <a:rPr lang="en-US" sz="2200" b="1" dirty="0" smtClean="0">
                <a:cs typeface="News Gothic MT"/>
              </a:rPr>
              <a:t>NEGATIVE COMP</a:t>
            </a:r>
          </a:p>
          <a:p>
            <a:pPr>
              <a:spcBef>
                <a:spcPts val="600"/>
              </a:spcBef>
              <a:spcAft>
                <a:spcPts val="600"/>
              </a:spcAft>
            </a:pPr>
            <a:r>
              <a:rPr lang="en-US" sz="2200" dirty="0" smtClean="0">
                <a:cs typeface="News Gothic MT"/>
              </a:rPr>
              <a:t>What is a NEGATIVE COMP?</a:t>
            </a:r>
          </a:p>
          <a:p>
            <a:pPr>
              <a:spcBef>
                <a:spcPts val="600"/>
              </a:spcBef>
              <a:spcAft>
                <a:spcPts val="600"/>
              </a:spcAft>
            </a:pPr>
            <a:r>
              <a:rPr lang="en-US" sz="2200" dirty="0" smtClean="0">
                <a:cs typeface="News Gothic MT"/>
              </a:rPr>
              <a:t>Judging a behavior exchange by comparing it UNFAVORABLY with real or imagined alternatives</a:t>
            </a:r>
          </a:p>
          <a:p>
            <a:pPr>
              <a:spcBef>
                <a:spcPts val="600"/>
              </a:spcBef>
              <a:spcAft>
                <a:spcPts val="600"/>
              </a:spcAft>
            </a:pPr>
            <a:r>
              <a:rPr lang="en-US" sz="2200" dirty="0" smtClean="0">
                <a:cs typeface="News Gothic MT"/>
              </a:rPr>
              <a:t>So the “GERM of betrayal” - while turning away from a partner’s need,  </a:t>
            </a:r>
          </a:p>
          <a:p>
            <a:pPr lvl="1">
              <a:spcBef>
                <a:spcPts val="600"/>
              </a:spcBef>
              <a:spcAft>
                <a:spcPts val="600"/>
              </a:spcAft>
            </a:pPr>
            <a:r>
              <a:rPr lang="en-US" sz="2200" dirty="0" smtClean="0">
                <a:solidFill>
                  <a:srgbClr val="C00000"/>
                </a:solidFill>
                <a:cs typeface="News Gothic MT"/>
              </a:rPr>
              <a:t>A NEGATIVE COMP is  made: “I CAN DO BETTER”</a:t>
            </a:r>
          </a:p>
          <a:p>
            <a:pPr>
              <a:spcBef>
                <a:spcPts val="600"/>
              </a:spcBef>
              <a:spcAft>
                <a:spcPts val="600"/>
              </a:spcAft>
            </a:pPr>
            <a:r>
              <a:rPr lang="en-US" sz="2200" dirty="0" smtClean="0">
                <a:cs typeface="News Gothic MT"/>
              </a:rPr>
              <a:t>Case of the man with a wife and mistress. Wife was “too needy” mistress was always so “positive”.</a:t>
            </a:r>
          </a:p>
        </p:txBody>
      </p:sp>
    </p:spTree>
    <p:extLst>
      <p:ext uri="{BB962C8B-B14F-4D97-AF65-F5344CB8AC3E}">
        <p14:creationId xmlns:p14="http://schemas.microsoft.com/office/powerpoint/2010/main" val="21047868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 calcmode="lin" valueType="num">
                                      <p:cBhvr additive="base">
                                        <p:cTn id="7" dur="500" fill="hold"/>
                                        <p:tgtEl>
                                          <p:spTgt spid="757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57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75779">
                                            <p:txEl>
                                              <p:pRg st="1" end="1"/>
                                            </p:txEl>
                                          </p:spTgt>
                                        </p:tgtEl>
                                        <p:attrNameLst>
                                          <p:attrName>style.visibility</p:attrName>
                                        </p:attrNameLst>
                                      </p:cBhvr>
                                      <p:to>
                                        <p:strVal val="visible"/>
                                      </p:to>
                                    </p:set>
                                    <p:anim calcmode="lin" valueType="num">
                                      <p:cBhvr additive="base">
                                        <p:cTn id="13" dur="500" fill="hold"/>
                                        <p:tgtEl>
                                          <p:spTgt spid="757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57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75779">
                                            <p:txEl>
                                              <p:pRg st="2" end="2"/>
                                            </p:txEl>
                                          </p:spTgt>
                                        </p:tgtEl>
                                        <p:attrNameLst>
                                          <p:attrName>style.visibility</p:attrName>
                                        </p:attrNameLst>
                                      </p:cBhvr>
                                      <p:to>
                                        <p:strVal val="visible"/>
                                      </p:to>
                                    </p:set>
                                    <p:anim calcmode="lin" valueType="num">
                                      <p:cBhvr additive="base">
                                        <p:cTn id="19" dur="500" fill="hold"/>
                                        <p:tgtEl>
                                          <p:spTgt spid="757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57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75779">
                                            <p:txEl>
                                              <p:pRg st="3" end="3"/>
                                            </p:txEl>
                                          </p:spTgt>
                                        </p:tgtEl>
                                        <p:attrNameLst>
                                          <p:attrName>style.visibility</p:attrName>
                                        </p:attrNameLst>
                                      </p:cBhvr>
                                      <p:to>
                                        <p:strVal val="visible"/>
                                      </p:to>
                                    </p:set>
                                    <p:anim calcmode="lin" valueType="num">
                                      <p:cBhvr additive="base">
                                        <p:cTn id="25" dur="500" fill="hold"/>
                                        <p:tgtEl>
                                          <p:spTgt spid="7577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5779">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accel="50000" decel="50000" fill="hold" grpId="0" nodeType="withEffect">
                                  <p:stCondLst>
                                    <p:cond delay="0"/>
                                  </p:stCondLst>
                                  <p:childTnLst>
                                    <p:set>
                                      <p:cBhvr>
                                        <p:cTn id="28" dur="1" fill="hold">
                                          <p:stCondLst>
                                            <p:cond delay="0"/>
                                          </p:stCondLst>
                                        </p:cTn>
                                        <p:tgtEl>
                                          <p:spTgt spid="75779">
                                            <p:txEl>
                                              <p:pRg st="4" end="4"/>
                                            </p:txEl>
                                          </p:spTgt>
                                        </p:tgtEl>
                                        <p:attrNameLst>
                                          <p:attrName>style.visibility</p:attrName>
                                        </p:attrNameLst>
                                      </p:cBhvr>
                                      <p:to>
                                        <p:strVal val="visible"/>
                                      </p:to>
                                    </p:set>
                                    <p:anim calcmode="lin" valueType="num">
                                      <p:cBhvr additive="base">
                                        <p:cTn id="29" dur="500" fill="hold"/>
                                        <p:tgtEl>
                                          <p:spTgt spid="75779">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577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accel="50000" decel="50000" fill="hold" grpId="0" nodeType="clickEffect">
                                  <p:stCondLst>
                                    <p:cond delay="0"/>
                                  </p:stCondLst>
                                  <p:childTnLst>
                                    <p:set>
                                      <p:cBhvr>
                                        <p:cTn id="34" dur="1" fill="hold">
                                          <p:stCondLst>
                                            <p:cond delay="0"/>
                                          </p:stCondLst>
                                        </p:cTn>
                                        <p:tgtEl>
                                          <p:spTgt spid="75779">
                                            <p:txEl>
                                              <p:pRg st="5" end="5"/>
                                            </p:txEl>
                                          </p:spTgt>
                                        </p:tgtEl>
                                        <p:attrNameLst>
                                          <p:attrName>style.visibility</p:attrName>
                                        </p:attrNameLst>
                                      </p:cBhvr>
                                      <p:to>
                                        <p:strVal val="visible"/>
                                      </p:to>
                                    </p:set>
                                    <p:anim calcmode="lin" valueType="num">
                                      <p:cBhvr additive="base">
                                        <p:cTn id="35" dur="500" fill="hold"/>
                                        <p:tgtEl>
                                          <p:spTgt spid="75779">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577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685800" y="331282"/>
            <a:ext cx="8001000" cy="1192718"/>
          </a:xfrm>
        </p:spPr>
        <p:txBody>
          <a:bodyPr>
            <a:normAutofit fontScale="90000"/>
          </a:bodyPr>
          <a:lstStyle/>
          <a:p>
            <a:pPr algn="ctr"/>
            <a:r>
              <a:rPr lang="en-US" b="1" dirty="0" smtClean="0">
                <a:solidFill>
                  <a:schemeClr val="tx1"/>
                </a:solidFill>
                <a:cs typeface="News Gothic MT"/>
              </a:rPr>
              <a:t>EXAMPLE OF COUPLE </a:t>
            </a:r>
            <a:br>
              <a:rPr lang="en-US" b="1" dirty="0" smtClean="0">
                <a:solidFill>
                  <a:schemeClr val="tx1"/>
                </a:solidFill>
                <a:cs typeface="News Gothic MT"/>
              </a:rPr>
            </a:br>
            <a:r>
              <a:rPr lang="en-US" b="1" dirty="0" smtClean="0">
                <a:solidFill>
                  <a:schemeClr val="tx1"/>
                </a:solidFill>
                <a:cs typeface="News Gothic MT"/>
              </a:rPr>
              <a:t>JOHN SAW IN THERAPY</a:t>
            </a:r>
          </a:p>
        </p:txBody>
      </p:sp>
      <p:sp>
        <p:nvSpPr>
          <p:cNvPr id="76803" name="Content Placeholder 2"/>
          <p:cNvSpPr>
            <a:spLocks noGrp="1"/>
          </p:cNvSpPr>
          <p:nvPr>
            <p:ph idx="1"/>
          </p:nvPr>
        </p:nvSpPr>
        <p:spPr/>
        <p:txBody>
          <a:bodyPr>
            <a:noAutofit/>
          </a:bodyPr>
          <a:lstStyle/>
          <a:p>
            <a:pPr>
              <a:buNone/>
            </a:pPr>
            <a:endParaRPr lang="en-US" sz="3000" b="1" dirty="0" smtClean="0">
              <a:latin typeface="News Gothic MT"/>
              <a:cs typeface="News Gothic MT"/>
            </a:endParaRPr>
          </a:p>
          <a:p>
            <a:r>
              <a:rPr lang="en-US" sz="2800" dirty="0" smtClean="0">
                <a:cs typeface="News Gothic MT"/>
              </a:rPr>
              <a:t>John was their 6</a:t>
            </a:r>
            <a:r>
              <a:rPr lang="en-US" sz="2800" baseline="30000" dirty="0" smtClean="0">
                <a:cs typeface="News Gothic MT"/>
              </a:rPr>
              <a:t>th</a:t>
            </a:r>
            <a:r>
              <a:rPr lang="en-US" sz="2800" dirty="0" smtClean="0">
                <a:cs typeface="News Gothic MT"/>
              </a:rPr>
              <a:t> therapist.</a:t>
            </a:r>
          </a:p>
          <a:p>
            <a:r>
              <a:rPr lang="en-US" sz="2800" dirty="0" smtClean="0">
                <a:cs typeface="News Gothic MT"/>
              </a:rPr>
              <a:t>They came into the 5</a:t>
            </a:r>
            <a:r>
              <a:rPr lang="en-US" sz="2800" baseline="30000" dirty="0" smtClean="0">
                <a:cs typeface="News Gothic MT"/>
              </a:rPr>
              <a:t>th</a:t>
            </a:r>
            <a:r>
              <a:rPr lang="en-US" sz="2800" dirty="0" smtClean="0">
                <a:cs typeface="News Gothic MT"/>
              </a:rPr>
              <a:t> session and said this was their last session</a:t>
            </a:r>
          </a:p>
          <a:p>
            <a:r>
              <a:rPr lang="en-US" sz="2800" dirty="0" smtClean="0">
                <a:cs typeface="News Gothic MT"/>
              </a:rPr>
              <a:t>Asked them, “Help me understand why the therapy had failed.” </a:t>
            </a:r>
          </a:p>
          <a:p>
            <a:r>
              <a:rPr lang="en-US" sz="2800" dirty="0" smtClean="0">
                <a:cs typeface="News Gothic MT"/>
              </a:rPr>
              <a:t>We processed an argument they had.</a:t>
            </a:r>
          </a:p>
        </p:txBody>
      </p:sp>
    </p:spTree>
    <p:extLst>
      <p:ext uri="{BB962C8B-B14F-4D97-AF65-F5344CB8AC3E}">
        <p14:creationId xmlns:p14="http://schemas.microsoft.com/office/powerpoint/2010/main" val="1544052750"/>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6" y="152400"/>
            <a:ext cx="8229601" cy="823042"/>
          </a:xfrm>
        </p:spPr>
        <p:txBody>
          <a:bodyPr>
            <a:normAutofit/>
          </a:bodyPr>
          <a:lstStyle/>
          <a:p>
            <a:pPr algn="ctr"/>
            <a:r>
              <a:rPr lang="en-US" b="1" dirty="0" smtClean="0">
                <a:solidFill>
                  <a:schemeClr val="tx1"/>
                </a:solidFill>
              </a:rPr>
              <a:t>THEIR REGRETTABLE INCIDENT</a:t>
            </a:r>
            <a:endParaRPr lang="en-US" b="1" dirty="0">
              <a:solidFill>
                <a:schemeClr val="tx1"/>
              </a:solidFill>
            </a:endParaRPr>
          </a:p>
        </p:txBody>
      </p:sp>
      <p:sp>
        <p:nvSpPr>
          <p:cNvPr id="2" name="Content Placeholder 1"/>
          <p:cNvSpPr>
            <a:spLocks noGrp="1"/>
          </p:cNvSpPr>
          <p:nvPr>
            <p:ph idx="1"/>
          </p:nvPr>
        </p:nvSpPr>
        <p:spPr/>
        <p:txBody>
          <a:bodyPr>
            <a:normAutofit fontScale="92500" lnSpcReduction="10000"/>
          </a:bodyPr>
          <a:lstStyle/>
          <a:p>
            <a:r>
              <a:rPr lang="en-US" sz="2800" dirty="0" smtClean="0">
                <a:cs typeface="News Gothic MT"/>
              </a:rPr>
              <a:t>He met a woman at a party. His wife was tired &amp; wanted to leave. He told his wife he was more attracted to that OTHER woman than to her. </a:t>
            </a:r>
          </a:p>
          <a:p>
            <a:r>
              <a:rPr lang="en-US" sz="2800" dirty="0" smtClean="0">
                <a:cs typeface="News Gothic MT"/>
              </a:rPr>
              <a:t>They had a fight. She thought “I’d be happier with a more mature man.” </a:t>
            </a:r>
          </a:p>
          <a:p>
            <a:r>
              <a:rPr lang="en-US" sz="2800" dirty="0" smtClean="0">
                <a:solidFill>
                  <a:srgbClr val="C00000"/>
                </a:solidFill>
                <a:cs typeface="News Gothic MT"/>
              </a:rPr>
              <a:t>Both turned away from each other with a NEGATIVE COMP.</a:t>
            </a:r>
          </a:p>
          <a:p>
            <a:r>
              <a:rPr lang="en-US" sz="2800" dirty="0" smtClean="0">
                <a:cs typeface="News Gothic MT"/>
              </a:rPr>
              <a:t>John understood why therapy didn’t work for them. </a:t>
            </a:r>
          </a:p>
          <a:p>
            <a:r>
              <a:rPr lang="en-US" sz="2800" i="1" dirty="0" smtClean="0">
                <a:cs typeface="News Gothic MT"/>
              </a:rPr>
              <a:t>Alice in </a:t>
            </a:r>
            <a:r>
              <a:rPr lang="en-US" sz="2800" i="1" dirty="0">
                <a:cs typeface="News Gothic MT"/>
              </a:rPr>
              <a:t>W</a:t>
            </a:r>
            <a:r>
              <a:rPr lang="en-US" sz="2800" i="1" dirty="0" smtClean="0">
                <a:cs typeface="News Gothic MT"/>
              </a:rPr>
              <a:t>onderland</a:t>
            </a:r>
            <a:r>
              <a:rPr lang="en-US" sz="2800" dirty="0" smtClean="0">
                <a:cs typeface="News Gothic MT"/>
              </a:rPr>
              <a:t> &amp; </a:t>
            </a:r>
            <a:r>
              <a:rPr lang="en-US" sz="2800" dirty="0">
                <a:cs typeface="News Gothic MT"/>
              </a:rPr>
              <a:t>C</a:t>
            </a:r>
            <a:r>
              <a:rPr lang="en-US" sz="2800" dirty="0" smtClean="0">
                <a:cs typeface="News Gothic MT"/>
              </a:rPr>
              <a:t>ommitment</a:t>
            </a:r>
          </a:p>
          <a:p>
            <a:r>
              <a:rPr lang="en-US" sz="2800" dirty="0" smtClean="0">
                <a:cs typeface="News Gothic MT"/>
              </a:rPr>
              <a:t>2 months later, still together, working on “unconditional commitment”</a:t>
            </a:r>
          </a:p>
          <a:p>
            <a:endParaRPr lang="en-US" dirty="0"/>
          </a:p>
        </p:txBody>
      </p:sp>
    </p:spTree>
    <p:extLst>
      <p:ext uri="{BB962C8B-B14F-4D97-AF65-F5344CB8AC3E}">
        <p14:creationId xmlns:p14="http://schemas.microsoft.com/office/powerpoint/2010/main" val="10891632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accel="50000" decel="50000"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3" y="274638"/>
            <a:ext cx="8229601" cy="1151756"/>
          </a:xfrm>
        </p:spPr>
        <p:txBody>
          <a:bodyPr>
            <a:noAutofit/>
          </a:bodyPr>
          <a:lstStyle/>
          <a:p>
            <a:r>
              <a:rPr lang="en-US" sz="3200" b="1" dirty="0" smtClean="0">
                <a:solidFill>
                  <a:schemeClr val="tx1"/>
                </a:solidFill>
              </a:rPr>
              <a:t>FINDING: NEGATIVE COMPs </a:t>
            </a:r>
            <a:r>
              <a:rPr lang="en-US" sz="3200" b="1" dirty="0" smtClean="0"/>
              <a:t>BEGIN A CASCADE TOWARD BETRAYAL</a:t>
            </a:r>
            <a:br>
              <a:rPr lang="en-US" sz="3200" b="1" dirty="0" smtClean="0"/>
            </a:br>
            <a:endParaRPr lang="en-US" sz="3200" b="1" dirty="0">
              <a:solidFill>
                <a:schemeClr val="tx1"/>
              </a:solidFill>
            </a:endParaRPr>
          </a:p>
        </p:txBody>
      </p:sp>
      <p:sp>
        <p:nvSpPr>
          <p:cNvPr id="5" name="Subtitle 4"/>
          <p:cNvSpPr>
            <a:spLocks noGrp="1"/>
          </p:cNvSpPr>
          <p:nvPr>
            <p:ph idx="1"/>
          </p:nvPr>
        </p:nvSpPr>
        <p:spPr/>
        <p:txBody>
          <a:bodyPr>
            <a:normAutofit/>
          </a:bodyPr>
          <a:lstStyle/>
          <a:p>
            <a:pPr>
              <a:spcBef>
                <a:spcPts val="600"/>
              </a:spcBef>
              <a:spcAft>
                <a:spcPts val="600"/>
              </a:spcAft>
            </a:pPr>
            <a:r>
              <a:rPr lang="en-US" sz="2800" dirty="0" smtClean="0">
                <a:solidFill>
                  <a:schemeClr val="tx1"/>
                </a:solidFill>
              </a:rPr>
              <a:t>NEGATIVE COMPs first measured successfully by the late &amp; great </a:t>
            </a:r>
            <a:r>
              <a:rPr lang="en-US" sz="2800" dirty="0" err="1" smtClean="0">
                <a:solidFill>
                  <a:schemeClr val="tx1"/>
                </a:solidFill>
              </a:rPr>
              <a:t>Caryl</a:t>
            </a:r>
            <a:r>
              <a:rPr lang="en-US" sz="2800" dirty="0" smtClean="0">
                <a:solidFill>
                  <a:schemeClr val="tx1"/>
                </a:solidFill>
              </a:rPr>
              <a:t> </a:t>
            </a:r>
            <a:r>
              <a:rPr lang="en-US" sz="2800" dirty="0" err="1" smtClean="0">
                <a:solidFill>
                  <a:schemeClr val="tx1"/>
                </a:solidFill>
              </a:rPr>
              <a:t>Rusbult</a:t>
            </a:r>
            <a:r>
              <a:rPr lang="en-US" sz="2800" dirty="0" smtClean="0">
                <a:solidFill>
                  <a:schemeClr val="tx1"/>
                </a:solidFill>
              </a:rPr>
              <a:t> (first proposed by </a:t>
            </a:r>
            <a:r>
              <a:rPr lang="en-US" sz="2800" dirty="0" err="1" smtClean="0">
                <a:solidFill>
                  <a:schemeClr val="tx1"/>
                </a:solidFill>
              </a:rPr>
              <a:t>Thibaut</a:t>
            </a:r>
            <a:r>
              <a:rPr lang="en-US" sz="2800" dirty="0" smtClean="0">
                <a:solidFill>
                  <a:schemeClr val="tx1"/>
                </a:solidFill>
              </a:rPr>
              <a:t> &amp; Kelley, 1959)</a:t>
            </a:r>
          </a:p>
          <a:p>
            <a:pPr>
              <a:spcBef>
                <a:spcPts val="600"/>
              </a:spcBef>
              <a:spcAft>
                <a:spcPts val="600"/>
              </a:spcAft>
            </a:pPr>
            <a:r>
              <a:rPr lang="en-US" sz="2800" dirty="0" err="1" smtClean="0"/>
              <a:t>Rusbult’s</a:t>
            </a:r>
            <a:r>
              <a:rPr lang="en-US" sz="2800" dirty="0" smtClean="0"/>
              <a:t> 3 decades of research, the only work able to PREDICT sexual infidelity in dating couples.  </a:t>
            </a:r>
          </a:p>
          <a:p>
            <a:pPr>
              <a:spcBef>
                <a:spcPts val="600"/>
              </a:spcBef>
              <a:spcAft>
                <a:spcPts val="600"/>
              </a:spcAft>
            </a:pPr>
            <a:r>
              <a:rPr lang="en-US" sz="2800" dirty="0" smtClean="0">
                <a:solidFill>
                  <a:schemeClr val="tx1"/>
                </a:solidFill>
              </a:rPr>
              <a:t>All other studies start with infidelity and interview post hoc.</a:t>
            </a:r>
          </a:p>
          <a:p>
            <a:pPr>
              <a:spcBef>
                <a:spcPts val="600"/>
              </a:spcBef>
              <a:spcAft>
                <a:spcPts val="600"/>
              </a:spcAft>
            </a:pPr>
            <a:r>
              <a:rPr lang="en-US" sz="2800" dirty="0" smtClean="0"/>
              <a:t>But people’s retrospective accounts are highly flawed.</a:t>
            </a:r>
          </a:p>
        </p:txBody>
      </p:sp>
    </p:spTree>
    <p:extLst>
      <p:ext uri="{BB962C8B-B14F-4D97-AF65-F5344CB8AC3E}">
        <p14:creationId xmlns:p14="http://schemas.microsoft.com/office/powerpoint/2010/main" val="1420821053"/>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b="1" dirty="0" smtClean="0"/>
              <a:t>FINDING: THERE ARE ORDERLY, DETERMINISTIC, GLACIAL CASCADES TOWARD EITHER BETRAYAL OR LOYALTY</a:t>
            </a:r>
            <a:endParaRPr lang="en-US" sz="3200" b="1" dirty="0"/>
          </a:p>
        </p:txBody>
      </p:sp>
      <p:sp>
        <p:nvSpPr>
          <p:cNvPr id="5" name="Subtitle 4"/>
          <p:cNvSpPr>
            <a:spLocks noGrp="1"/>
          </p:cNvSpPr>
          <p:nvPr>
            <p:ph idx="1"/>
          </p:nvPr>
        </p:nvSpPr>
        <p:spPr/>
        <p:txBody>
          <a:bodyPr>
            <a:normAutofit fontScale="92500" lnSpcReduction="10000"/>
          </a:bodyPr>
          <a:lstStyle/>
          <a:p>
            <a:r>
              <a:rPr lang="en-US" dirty="0" smtClean="0">
                <a:solidFill>
                  <a:schemeClr val="tx1"/>
                </a:solidFill>
              </a:rPr>
              <a:t>The opposite of a NEGATIVE COMP is CHERISHING ONE’S PARTNER</a:t>
            </a:r>
          </a:p>
          <a:p>
            <a:r>
              <a:rPr lang="en-US" dirty="0" smtClean="0"/>
              <a:t>Nurturing GRATEFULNESS for what one has</a:t>
            </a:r>
          </a:p>
          <a:p>
            <a:r>
              <a:rPr lang="en-US" dirty="0" smtClean="0">
                <a:solidFill>
                  <a:schemeClr val="tx1"/>
                </a:solidFill>
              </a:rPr>
              <a:t>Instead of RESENTMENT for what one does not have</a:t>
            </a:r>
          </a:p>
          <a:p>
            <a:r>
              <a:rPr lang="en-US" dirty="0" smtClean="0"/>
              <a:t>Maximizing partner’s positive traits, minimizing the negative as opposed to </a:t>
            </a:r>
            <a:r>
              <a:rPr lang="en-US" smtClean="0"/>
              <a:t>the opposite.</a:t>
            </a:r>
            <a:endParaRPr lang="en-US" dirty="0" smtClean="0">
              <a:solidFill>
                <a:schemeClr val="tx1"/>
              </a:solidFill>
            </a:endParaRPr>
          </a:p>
          <a:p>
            <a:r>
              <a:rPr lang="en-US" dirty="0" smtClean="0">
                <a:solidFill>
                  <a:schemeClr val="tx1"/>
                </a:solidFill>
              </a:rPr>
              <a:t>Next slides will describe the 24-step Cascade toward Betrayal</a:t>
            </a:r>
            <a:endParaRPr lang="en-US" dirty="0">
              <a:solidFill>
                <a:schemeClr val="tx1"/>
              </a:solidFill>
            </a:endParaRPr>
          </a:p>
        </p:txBody>
      </p:sp>
    </p:spTree>
    <p:extLst>
      <p:ext uri="{BB962C8B-B14F-4D97-AF65-F5344CB8AC3E}">
        <p14:creationId xmlns:p14="http://schemas.microsoft.com/office/powerpoint/2010/main" val="67851163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defRPr/>
            </a:pPr>
            <a:r>
              <a:rPr lang="en-US" dirty="0" smtClean="0">
                <a:cs typeface="+mj-cs"/>
              </a:rPr>
              <a:t>Three Measurement Domains</a:t>
            </a:r>
          </a:p>
        </p:txBody>
      </p:sp>
      <p:sp>
        <p:nvSpPr>
          <p:cNvPr id="125955" name="Rectangle 3"/>
          <p:cNvSpPr>
            <a:spLocks noGrp="1" noChangeArrowheads="1"/>
          </p:cNvSpPr>
          <p:nvPr>
            <p:ph type="body" idx="1"/>
          </p:nvPr>
        </p:nvSpPr>
        <p:spPr/>
        <p:txBody>
          <a:bodyPr/>
          <a:lstStyle/>
          <a:p>
            <a:pPr eaLnBrk="1" hangingPunct="1">
              <a:lnSpc>
                <a:spcPct val="90000"/>
              </a:lnSpc>
              <a:defRPr/>
            </a:pPr>
            <a:r>
              <a:rPr lang="en-US" i="1" dirty="0" smtClean="0">
                <a:cs typeface="+mn-cs"/>
              </a:rPr>
              <a:t>Behavior: </a:t>
            </a:r>
            <a:r>
              <a:rPr lang="en-US" dirty="0" smtClean="0">
                <a:cs typeface="+mn-cs"/>
              </a:rPr>
              <a:t>Using video tape, computer-assisted coding and then weighting the emotion coding data</a:t>
            </a:r>
            <a:endParaRPr lang="en-US" i="1" dirty="0" smtClean="0">
              <a:cs typeface="+mn-cs"/>
            </a:endParaRPr>
          </a:p>
          <a:p>
            <a:pPr eaLnBrk="1" hangingPunct="1">
              <a:lnSpc>
                <a:spcPct val="90000"/>
              </a:lnSpc>
              <a:defRPr/>
            </a:pPr>
            <a:r>
              <a:rPr lang="en-US" i="1" dirty="0" smtClean="0">
                <a:cs typeface="+mn-cs"/>
              </a:rPr>
              <a:t>Perception:</a:t>
            </a:r>
            <a:r>
              <a:rPr lang="en-US" dirty="0" smtClean="0">
                <a:cs typeface="+mn-cs"/>
              </a:rPr>
              <a:t> Using video recall procedure and rating dial</a:t>
            </a:r>
          </a:p>
          <a:p>
            <a:pPr eaLnBrk="1" hangingPunct="1">
              <a:lnSpc>
                <a:spcPct val="90000"/>
              </a:lnSpc>
              <a:defRPr/>
            </a:pPr>
            <a:r>
              <a:rPr lang="en-US" i="1" dirty="0" smtClean="0">
                <a:cs typeface="+mn-cs"/>
              </a:rPr>
              <a:t>Physiology:</a:t>
            </a:r>
            <a:r>
              <a:rPr lang="en-US" dirty="0" smtClean="0">
                <a:cs typeface="+mn-cs"/>
              </a:rPr>
              <a:t> Using autonomic data (heart rate, blood velocities to ear and finger, palmar skin conductance, gross motor movement)</a:t>
            </a:r>
            <a:endParaRPr lang="en-US" i="1" dirty="0" smtClean="0">
              <a:cs typeface="+mn-cs"/>
            </a:endParaRPr>
          </a:p>
          <a:p>
            <a:pPr eaLnBrk="1" hangingPunct="1">
              <a:lnSpc>
                <a:spcPct val="90000"/>
              </a:lnSpc>
              <a:defRPr/>
            </a:pPr>
            <a:endParaRPr lang="en-US" dirty="0" smtClean="0">
              <a:cs typeface="+mn-cs"/>
            </a:endParaRPr>
          </a:p>
        </p:txBody>
      </p:sp>
    </p:spTree>
    <p:extLst>
      <p:ext uri="{BB962C8B-B14F-4D97-AF65-F5344CB8AC3E}">
        <p14:creationId xmlns:p14="http://schemas.microsoft.com/office/powerpoint/2010/main" val="34847276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5955">
                                            <p:txEl>
                                              <p:pRg st="0" end="0"/>
                                            </p:txEl>
                                          </p:spTgt>
                                        </p:tgtEl>
                                        <p:attrNameLst>
                                          <p:attrName>style.visibility</p:attrName>
                                        </p:attrNameLst>
                                      </p:cBhvr>
                                      <p:to>
                                        <p:strVal val="visible"/>
                                      </p:to>
                                    </p:set>
                                    <p:anim calcmode="lin" valueType="num">
                                      <p:cBhvr additive="base">
                                        <p:cTn id="7" dur="500" fill="hold"/>
                                        <p:tgtEl>
                                          <p:spTgt spid="1259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59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5955">
                                            <p:txEl>
                                              <p:pRg st="1" end="1"/>
                                            </p:txEl>
                                          </p:spTgt>
                                        </p:tgtEl>
                                        <p:attrNameLst>
                                          <p:attrName>style.visibility</p:attrName>
                                        </p:attrNameLst>
                                      </p:cBhvr>
                                      <p:to>
                                        <p:strVal val="visible"/>
                                      </p:to>
                                    </p:set>
                                    <p:anim calcmode="lin" valueType="num">
                                      <p:cBhvr additive="base">
                                        <p:cTn id="13" dur="500" fill="hold"/>
                                        <p:tgtEl>
                                          <p:spTgt spid="1259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59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5955">
                                            <p:txEl>
                                              <p:pRg st="2" end="2"/>
                                            </p:txEl>
                                          </p:spTgt>
                                        </p:tgtEl>
                                        <p:attrNameLst>
                                          <p:attrName>style.visibility</p:attrName>
                                        </p:attrNameLst>
                                      </p:cBhvr>
                                      <p:to>
                                        <p:strVal val="visible"/>
                                      </p:to>
                                    </p:set>
                                    <p:anim calcmode="lin" valueType="num">
                                      <p:cBhvr additive="base">
                                        <p:cTn id="19" dur="500" fill="hold"/>
                                        <p:tgtEl>
                                          <p:spTgt spid="1259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595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normAutofit/>
          </a:bodyPr>
          <a:lstStyle/>
          <a:p>
            <a:pPr algn="ctr"/>
            <a:r>
              <a:rPr lang="en-US" sz="2800" b="1" dirty="0" smtClean="0">
                <a:solidFill>
                  <a:schemeClr val="tx1"/>
                </a:solidFill>
                <a:latin typeface="+mn-lt"/>
                <a:cs typeface="News Gothic MT"/>
              </a:rPr>
              <a:t>THE 24 STEP GOTTMAN- RUSBULT-GLASS (GRG) CASCADE TOWARD </a:t>
            </a:r>
            <a:r>
              <a:rPr lang="en-US" sz="2800" b="1" dirty="0" smtClean="0">
                <a:solidFill>
                  <a:srgbClr val="C00000"/>
                </a:solidFill>
                <a:latin typeface="+mn-lt"/>
                <a:cs typeface="News Gothic MT"/>
              </a:rPr>
              <a:t>BETRAYAL</a:t>
            </a:r>
          </a:p>
        </p:txBody>
      </p:sp>
      <p:sp>
        <p:nvSpPr>
          <p:cNvPr id="77827" name="Content Placeholder 2"/>
          <p:cNvSpPr>
            <a:spLocks noGrp="1"/>
          </p:cNvSpPr>
          <p:nvPr>
            <p:ph idx="1"/>
          </p:nvPr>
        </p:nvSpPr>
        <p:spPr>
          <a:xfrm>
            <a:off x="457199" y="1417639"/>
            <a:ext cx="8229601" cy="5059366"/>
          </a:xfrm>
        </p:spPr>
        <p:txBody>
          <a:bodyPr>
            <a:noAutofit/>
          </a:bodyPr>
          <a:lstStyle/>
          <a:p>
            <a:pPr marL="457200" indent="-457200">
              <a:spcBef>
                <a:spcPts val="600"/>
              </a:spcBef>
              <a:spcAft>
                <a:spcPts val="600"/>
              </a:spcAft>
              <a:buAutoNum type="arabicPeriod"/>
            </a:pPr>
            <a:r>
              <a:rPr lang="en-US" sz="2400" dirty="0" smtClean="0">
                <a:cs typeface="News Gothic MT"/>
              </a:rPr>
              <a:t>Turning away/dismissing, or turning against, few attunements</a:t>
            </a:r>
          </a:p>
          <a:p>
            <a:pPr marL="457200" indent="-457200">
              <a:spcBef>
                <a:spcPts val="600"/>
              </a:spcBef>
              <a:spcAft>
                <a:spcPts val="600"/>
              </a:spcAft>
              <a:buAutoNum type="arabicPeriod"/>
            </a:pPr>
            <a:r>
              <a:rPr lang="en-US" sz="2400" dirty="0" smtClean="0">
                <a:cs typeface="News Gothic MT"/>
              </a:rPr>
              <a:t>NEGATIVE COMPs accompany turning away/against.</a:t>
            </a:r>
          </a:p>
          <a:p>
            <a:pPr>
              <a:spcBef>
                <a:spcPts val="600"/>
              </a:spcBef>
              <a:spcAft>
                <a:spcPts val="600"/>
              </a:spcAft>
              <a:buNone/>
            </a:pPr>
            <a:r>
              <a:rPr lang="en-US" sz="2400" dirty="0" smtClean="0">
                <a:cs typeface="News Gothic MT"/>
              </a:rPr>
              <a:t>3.   Not “there for me” becomes the common event (turning toward 33% </a:t>
            </a:r>
            <a:r>
              <a:rPr lang="en-US" sz="2400" dirty="0" err="1" smtClean="0">
                <a:cs typeface="News Gothic MT"/>
              </a:rPr>
              <a:t>vs</a:t>
            </a:r>
            <a:r>
              <a:rPr lang="en-US" sz="2400" dirty="0" smtClean="0">
                <a:cs typeface="News Gothic MT"/>
              </a:rPr>
              <a:t> 86%) </a:t>
            </a:r>
          </a:p>
          <a:p>
            <a:pPr>
              <a:spcBef>
                <a:spcPts val="600"/>
              </a:spcBef>
              <a:spcAft>
                <a:spcPts val="600"/>
              </a:spcAft>
              <a:buNone/>
            </a:pPr>
            <a:r>
              <a:rPr lang="en-US" sz="2400" dirty="0">
                <a:cs typeface="News Gothic MT"/>
              </a:rPr>
              <a:t>4</a:t>
            </a:r>
            <a:r>
              <a:rPr lang="en-US" sz="2400" dirty="0" smtClean="0">
                <a:cs typeface="News Gothic MT"/>
              </a:rPr>
              <a:t>.  Flooding/ </a:t>
            </a:r>
            <a:r>
              <a:rPr lang="en-US" sz="2400" dirty="0" err="1" smtClean="0">
                <a:cs typeface="News Gothic MT"/>
              </a:rPr>
              <a:t>physio</a:t>
            </a:r>
            <a:r>
              <a:rPr lang="en-US" sz="2400" dirty="0" smtClean="0">
                <a:cs typeface="News Gothic MT"/>
              </a:rPr>
              <a:t> arousal occurs whenever S#!T happens. </a:t>
            </a:r>
            <a:r>
              <a:rPr lang="en-US" sz="2400" dirty="0" err="1" smtClean="0">
                <a:cs typeface="News Gothic MT"/>
              </a:rPr>
              <a:t>Hypervigilance</a:t>
            </a:r>
            <a:r>
              <a:rPr lang="en-US" sz="2400" dirty="0" smtClean="0">
                <a:cs typeface="News Gothic MT"/>
              </a:rPr>
              <a:t> begins.</a:t>
            </a:r>
          </a:p>
          <a:p>
            <a:pPr>
              <a:spcBef>
                <a:spcPts val="600"/>
              </a:spcBef>
              <a:spcAft>
                <a:spcPts val="600"/>
              </a:spcAft>
              <a:buNone/>
            </a:pPr>
            <a:r>
              <a:rPr lang="en-US" sz="2400" dirty="0">
                <a:cs typeface="News Gothic MT"/>
              </a:rPr>
              <a:t>5</a:t>
            </a:r>
            <a:r>
              <a:rPr lang="en-US" sz="2400" dirty="0" smtClean="0">
                <a:cs typeface="News Gothic MT"/>
              </a:rPr>
              <a:t>.  Conflict becomes a Markov absorbing state. Probability of entry to negativity is greater than probability of exit. Repair does not work. </a:t>
            </a:r>
          </a:p>
          <a:p>
            <a:pPr>
              <a:spcBef>
                <a:spcPts val="600"/>
              </a:spcBef>
              <a:spcAft>
                <a:spcPts val="600"/>
              </a:spcAft>
              <a:buNone/>
            </a:pPr>
            <a:r>
              <a:rPr lang="en-US" sz="2400" dirty="0">
                <a:cs typeface="News Gothic MT"/>
              </a:rPr>
              <a:t>6</a:t>
            </a:r>
            <a:r>
              <a:rPr lang="en-US" sz="2400" dirty="0" smtClean="0">
                <a:cs typeface="News Gothic MT"/>
              </a:rPr>
              <a:t>.  Couple avoids conflict. Suppresses negative affect. Has Blowups (Unprocessed S#!T).</a:t>
            </a:r>
          </a:p>
        </p:txBody>
      </p:sp>
    </p:spTree>
    <p:extLst>
      <p:ext uri="{BB962C8B-B14F-4D97-AF65-F5344CB8AC3E}">
        <p14:creationId xmlns:p14="http://schemas.microsoft.com/office/powerpoint/2010/main" val="42715245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 calcmode="lin" valueType="num">
                                      <p:cBhvr additive="base">
                                        <p:cTn id="7" dur="500" fill="hold"/>
                                        <p:tgtEl>
                                          <p:spTgt spid="778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78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77827">
                                            <p:txEl>
                                              <p:pRg st="1" end="1"/>
                                            </p:txEl>
                                          </p:spTgt>
                                        </p:tgtEl>
                                        <p:attrNameLst>
                                          <p:attrName>style.visibility</p:attrName>
                                        </p:attrNameLst>
                                      </p:cBhvr>
                                      <p:to>
                                        <p:strVal val="visible"/>
                                      </p:to>
                                    </p:set>
                                    <p:anim calcmode="lin" valueType="num">
                                      <p:cBhvr additive="base">
                                        <p:cTn id="13" dur="500" fill="hold"/>
                                        <p:tgtEl>
                                          <p:spTgt spid="778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78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77827">
                                            <p:txEl>
                                              <p:pRg st="2" end="2"/>
                                            </p:txEl>
                                          </p:spTgt>
                                        </p:tgtEl>
                                        <p:attrNameLst>
                                          <p:attrName>style.visibility</p:attrName>
                                        </p:attrNameLst>
                                      </p:cBhvr>
                                      <p:to>
                                        <p:strVal val="visible"/>
                                      </p:to>
                                    </p:set>
                                    <p:anim calcmode="lin" valueType="num">
                                      <p:cBhvr additive="base">
                                        <p:cTn id="19" dur="500" fill="hold"/>
                                        <p:tgtEl>
                                          <p:spTgt spid="778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78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77827">
                                            <p:txEl>
                                              <p:pRg st="3" end="3"/>
                                            </p:txEl>
                                          </p:spTgt>
                                        </p:tgtEl>
                                        <p:attrNameLst>
                                          <p:attrName>style.visibility</p:attrName>
                                        </p:attrNameLst>
                                      </p:cBhvr>
                                      <p:to>
                                        <p:strVal val="visible"/>
                                      </p:to>
                                    </p:set>
                                    <p:anim calcmode="lin" valueType="num">
                                      <p:cBhvr additive="base">
                                        <p:cTn id="25" dur="500" fill="hold"/>
                                        <p:tgtEl>
                                          <p:spTgt spid="7782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78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77827">
                                            <p:txEl>
                                              <p:pRg st="4" end="4"/>
                                            </p:txEl>
                                          </p:spTgt>
                                        </p:tgtEl>
                                        <p:attrNameLst>
                                          <p:attrName>style.visibility</p:attrName>
                                        </p:attrNameLst>
                                      </p:cBhvr>
                                      <p:to>
                                        <p:strVal val="visible"/>
                                      </p:to>
                                    </p:set>
                                    <p:anim calcmode="lin" valueType="num">
                                      <p:cBhvr additive="base">
                                        <p:cTn id="31" dur="500" fill="hold"/>
                                        <p:tgtEl>
                                          <p:spTgt spid="7782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782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accel="50000" decel="50000" fill="hold" grpId="0" nodeType="clickEffect">
                                  <p:stCondLst>
                                    <p:cond delay="0"/>
                                  </p:stCondLst>
                                  <p:childTnLst>
                                    <p:set>
                                      <p:cBhvr>
                                        <p:cTn id="36" dur="1" fill="hold">
                                          <p:stCondLst>
                                            <p:cond delay="0"/>
                                          </p:stCondLst>
                                        </p:cTn>
                                        <p:tgtEl>
                                          <p:spTgt spid="77827">
                                            <p:txEl>
                                              <p:pRg st="5" end="5"/>
                                            </p:txEl>
                                          </p:spTgt>
                                        </p:tgtEl>
                                        <p:attrNameLst>
                                          <p:attrName>style.visibility</p:attrName>
                                        </p:attrNameLst>
                                      </p:cBhvr>
                                      <p:to>
                                        <p:strVal val="visible"/>
                                      </p:to>
                                    </p:set>
                                    <p:anim calcmode="lin" valueType="num">
                                      <p:cBhvr additive="base">
                                        <p:cTn id="37" dur="500" fill="hold"/>
                                        <p:tgtEl>
                                          <p:spTgt spid="7782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782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CASCADE TOWARDS BETRAYAL (CONT.)</a:t>
            </a:r>
            <a:endParaRPr lang="en-US" b="1" dirty="0"/>
          </a:p>
        </p:txBody>
      </p:sp>
      <p:sp>
        <p:nvSpPr>
          <p:cNvPr id="3" name="Content Placeholder 2"/>
          <p:cNvSpPr>
            <a:spLocks noGrp="1"/>
          </p:cNvSpPr>
          <p:nvPr>
            <p:ph idx="1"/>
          </p:nvPr>
        </p:nvSpPr>
        <p:spPr/>
        <p:txBody>
          <a:bodyPr>
            <a:normAutofit fontScale="92500"/>
          </a:bodyPr>
          <a:lstStyle/>
          <a:p>
            <a:pPr>
              <a:spcBef>
                <a:spcPts val="600"/>
              </a:spcBef>
              <a:spcAft>
                <a:spcPts val="600"/>
              </a:spcAft>
              <a:buNone/>
            </a:pPr>
            <a:r>
              <a:rPr lang="en-US" dirty="0" smtClean="0">
                <a:cs typeface="News Gothic MT"/>
              </a:rPr>
              <a:t>7. Couple avoids Self-disclosure. Has secrets from partner. Deception begins. </a:t>
            </a:r>
          </a:p>
          <a:p>
            <a:pPr>
              <a:spcBef>
                <a:spcPts val="600"/>
              </a:spcBef>
              <a:spcAft>
                <a:spcPts val="600"/>
              </a:spcAft>
              <a:buNone/>
            </a:pPr>
            <a:r>
              <a:rPr lang="en-US" dirty="0" smtClean="0">
                <a:cs typeface="News Gothic MT"/>
              </a:rPr>
              <a:t>8. Bidding for attunement declines. </a:t>
            </a:r>
          </a:p>
          <a:p>
            <a:pPr>
              <a:spcBef>
                <a:spcPts val="600"/>
              </a:spcBef>
              <a:spcAft>
                <a:spcPts val="600"/>
              </a:spcAft>
              <a:buNone/>
            </a:pPr>
            <a:r>
              <a:rPr lang="en-US" dirty="0" smtClean="0">
                <a:cs typeface="News Gothic MT"/>
              </a:rPr>
              <a:t>9. Invests less in relationship.</a:t>
            </a:r>
          </a:p>
          <a:p>
            <a:pPr>
              <a:spcBef>
                <a:spcPts val="600"/>
              </a:spcBef>
              <a:spcAft>
                <a:spcPts val="600"/>
              </a:spcAft>
              <a:buNone/>
            </a:pPr>
            <a:r>
              <a:rPr lang="en-US" dirty="0" smtClean="0">
                <a:cs typeface="News Gothic MT"/>
              </a:rPr>
              <a:t>10. Less dependency on relationship to get needs met. Confiding in others, not partner</a:t>
            </a:r>
          </a:p>
          <a:p>
            <a:pPr>
              <a:spcBef>
                <a:spcPts val="600"/>
              </a:spcBef>
              <a:spcAft>
                <a:spcPts val="600"/>
              </a:spcAft>
              <a:buNone/>
            </a:pPr>
            <a:r>
              <a:rPr lang="en-US" dirty="0" smtClean="0">
                <a:cs typeface="News Gothic MT"/>
              </a:rPr>
              <a:t>11. Less sacrificing for relationship. SUBSTITUTING (find what’s not there elsewhere)</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2800" b="1" dirty="0" smtClean="0">
                <a:solidFill>
                  <a:schemeClr val="tx1"/>
                </a:solidFill>
                <a:latin typeface="News Gothic MT"/>
                <a:cs typeface="News Gothic MT"/>
              </a:rPr>
              <a:t>CASCADE TOWARD BETRAYAL (CONT.)</a:t>
            </a:r>
            <a:endParaRPr lang="en-US" sz="2800" dirty="0"/>
          </a:p>
        </p:txBody>
      </p:sp>
      <p:sp>
        <p:nvSpPr>
          <p:cNvPr id="2" name="Content Placeholder 1"/>
          <p:cNvSpPr>
            <a:spLocks noGrp="1"/>
          </p:cNvSpPr>
          <p:nvPr>
            <p:ph idx="1"/>
          </p:nvPr>
        </p:nvSpPr>
        <p:spPr>
          <a:xfrm>
            <a:off x="457200" y="1228712"/>
            <a:ext cx="8229600" cy="5629300"/>
          </a:xfrm>
        </p:spPr>
        <p:txBody>
          <a:bodyPr>
            <a:normAutofit fontScale="32500" lnSpcReduction="20000"/>
          </a:bodyPr>
          <a:lstStyle/>
          <a:p>
            <a:pPr>
              <a:spcBef>
                <a:spcPts val="600"/>
              </a:spcBef>
              <a:spcAft>
                <a:spcPts val="600"/>
              </a:spcAft>
              <a:buNone/>
            </a:pPr>
            <a:r>
              <a:rPr lang="en-US" sz="7200" dirty="0" smtClean="0">
                <a:cs typeface="News Gothic MT"/>
              </a:rPr>
              <a:t>12. Maximizing partner’s negative traits in one’s mind.     Defensiveness begins.  </a:t>
            </a:r>
          </a:p>
          <a:p>
            <a:pPr>
              <a:spcBef>
                <a:spcPts val="600"/>
              </a:spcBef>
              <a:spcAft>
                <a:spcPts val="600"/>
              </a:spcAft>
              <a:buNone/>
            </a:pPr>
            <a:r>
              <a:rPr lang="en-US" sz="7200" dirty="0" smtClean="0">
                <a:cs typeface="News Gothic MT"/>
              </a:rPr>
              <a:t>13. Minimizing partner’s positive traits. Criticism begins. Takes no responsibility for problems.  </a:t>
            </a:r>
          </a:p>
          <a:p>
            <a:pPr>
              <a:spcBef>
                <a:spcPts val="600"/>
              </a:spcBef>
              <a:spcAft>
                <a:spcPts val="600"/>
              </a:spcAft>
              <a:buNone/>
            </a:pPr>
            <a:r>
              <a:rPr lang="en-US" sz="7200" dirty="0" smtClean="0">
                <a:cs typeface="News Gothic MT"/>
              </a:rPr>
              <a:t>14. “Trashing” versus “cherishing”. Contempt begins.  Shared Meaning erodes.</a:t>
            </a:r>
          </a:p>
          <a:p>
            <a:pPr>
              <a:spcBef>
                <a:spcPts val="600"/>
              </a:spcBef>
              <a:spcAft>
                <a:spcPts val="600"/>
              </a:spcAft>
              <a:buNone/>
            </a:pPr>
            <a:r>
              <a:rPr lang="en-US" sz="7200" dirty="0" smtClean="0">
                <a:cs typeface="News Gothic MT"/>
              </a:rPr>
              <a:t>15. Trashing partner to others. Contempt builds. Deception builds. Story of Us gets neg.  </a:t>
            </a:r>
          </a:p>
          <a:p>
            <a:pPr>
              <a:spcBef>
                <a:spcPts val="600"/>
              </a:spcBef>
              <a:spcAft>
                <a:spcPts val="600"/>
              </a:spcAft>
              <a:buNone/>
            </a:pPr>
            <a:r>
              <a:rPr lang="en-US" sz="7200" dirty="0" smtClean="0">
                <a:cs typeface="News Gothic MT"/>
              </a:rPr>
              <a:t>16. Builds resentment vs. gratitude. Sees partner as SELFISH. Paradoxically, trusts PARTNER less. Stonewalling starts.  </a:t>
            </a:r>
          </a:p>
          <a:p>
            <a:pPr>
              <a:spcBef>
                <a:spcPts val="600"/>
              </a:spcBef>
              <a:spcAft>
                <a:spcPts val="600"/>
              </a:spcAft>
              <a:buNone/>
            </a:pPr>
            <a:r>
              <a:rPr lang="en-US" sz="7200" dirty="0" smtClean="0">
                <a:cs typeface="News Gothic MT"/>
              </a:rPr>
              <a:t>17. Loneliness in relationship builds. Vulnerability to other relationships starts. </a:t>
            </a:r>
          </a:p>
          <a:p>
            <a:pPr>
              <a:spcBef>
                <a:spcPts val="600"/>
              </a:spcBef>
              <a:spcAft>
                <a:spcPts val="600"/>
              </a:spcAft>
              <a:buNone/>
            </a:pPr>
            <a:r>
              <a:rPr lang="en-US" sz="7200" dirty="0" smtClean="0">
                <a:cs typeface="News Gothic MT"/>
              </a:rPr>
              <a:t>18. Partner refusing sex becomes punishing. Little sex, romance, fun, play, adventure, courtship. No sexuality love maps, no dream love maps. </a:t>
            </a:r>
            <a:r>
              <a:rPr lang="en-US" sz="7200" dirty="0">
                <a:cs typeface="News Gothic MT"/>
              </a:rPr>
              <a:t>L</a:t>
            </a:r>
            <a:r>
              <a:rPr lang="en-US" sz="7200" dirty="0" smtClean="0">
                <a:cs typeface="News Gothic MT"/>
              </a:rPr>
              <a:t>ow sexual desire. Porn use may increase.</a:t>
            </a:r>
          </a:p>
        </p:txBody>
      </p:sp>
    </p:spTree>
    <p:extLst>
      <p:ext uri="{BB962C8B-B14F-4D97-AF65-F5344CB8AC3E}">
        <p14:creationId xmlns:p14="http://schemas.microsoft.com/office/powerpoint/2010/main" val="27127420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accel="50000" decel="50000"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accel="50000" decel="50000"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CASCADE TOWARDS BETRAYAL (CONT.)</a:t>
            </a:r>
            <a:endParaRPr lang="en-US" b="1" dirty="0"/>
          </a:p>
        </p:txBody>
      </p:sp>
      <p:sp>
        <p:nvSpPr>
          <p:cNvPr id="3" name="Content Placeholder 2"/>
          <p:cNvSpPr>
            <a:spLocks noGrp="1"/>
          </p:cNvSpPr>
          <p:nvPr>
            <p:ph idx="1"/>
          </p:nvPr>
        </p:nvSpPr>
        <p:spPr/>
        <p:txBody>
          <a:bodyPr>
            <a:normAutofit fontScale="70000" lnSpcReduction="20000"/>
          </a:bodyPr>
          <a:lstStyle/>
          <a:p>
            <a:pPr>
              <a:spcBef>
                <a:spcPts val="600"/>
              </a:spcBef>
              <a:spcAft>
                <a:spcPts val="600"/>
              </a:spcAft>
              <a:buNone/>
            </a:pPr>
            <a:r>
              <a:rPr lang="en-US" sz="3429" dirty="0" smtClean="0">
                <a:cs typeface="News Gothic MT"/>
              </a:rPr>
              <a:t>19. Fewer pro-relationship cognitions. More anti-relationship cognitions. </a:t>
            </a:r>
          </a:p>
          <a:p>
            <a:pPr>
              <a:spcBef>
                <a:spcPts val="600"/>
              </a:spcBef>
              <a:spcAft>
                <a:spcPts val="600"/>
              </a:spcAft>
              <a:buNone/>
            </a:pPr>
            <a:r>
              <a:rPr lang="en-US" sz="3429" dirty="0" smtClean="0">
                <a:cs typeface="News Gothic MT"/>
              </a:rPr>
              <a:t>20. No longer denigrating alternative relationships. Starts innocent new secret </a:t>
            </a:r>
            <a:r>
              <a:rPr lang="en-US" sz="3429" dirty="0" err="1" smtClean="0">
                <a:cs typeface="News Gothic MT"/>
              </a:rPr>
              <a:t>liasons</a:t>
            </a:r>
            <a:r>
              <a:rPr lang="en-US" sz="3429" dirty="0" smtClean="0">
                <a:cs typeface="News Gothic MT"/>
              </a:rPr>
              <a:t>. </a:t>
            </a:r>
          </a:p>
          <a:p>
            <a:pPr>
              <a:spcBef>
                <a:spcPts val="600"/>
              </a:spcBef>
              <a:spcAft>
                <a:spcPts val="600"/>
              </a:spcAft>
              <a:buNone/>
            </a:pPr>
            <a:r>
              <a:rPr lang="en-US" sz="3429" dirty="0" smtClean="0">
                <a:cs typeface="News Gothic MT"/>
              </a:rPr>
              <a:t>21. Little fence between self &amp; others. Reverses “walls &amp; windows” (Shirley Glass)</a:t>
            </a:r>
          </a:p>
          <a:p>
            <a:pPr>
              <a:spcBef>
                <a:spcPts val="600"/>
              </a:spcBef>
              <a:spcAft>
                <a:spcPts val="600"/>
              </a:spcAft>
              <a:buNone/>
            </a:pPr>
            <a:r>
              <a:rPr lang="en-US" sz="3429" dirty="0" smtClean="0">
                <a:cs typeface="News Gothic MT"/>
              </a:rPr>
              <a:t>22. Keeping more and more secrets from partner. Deception increases.</a:t>
            </a:r>
          </a:p>
          <a:p>
            <a:pPr>
              <a:spcBef>
                <a:spcPts val="600"/>
              </a:spcBef>
              <a:spcAft>
                <a:spcPts val="600"/>
              </a:spcAft>
              <a:buNone/>
            </a:pPr>
            <a:r>
              <a:rPr lang="en-US" sz="3429" dirty="0" smtClean="0">
                <a:cs typeface="News Gothic MT"/>
              </a:rPr>
              <a:t>23. Actively turning toward others for needs. Seeking what’s not in relationship.</a:t>
            </a:r>
          </a:p>
          <a:p>
            <a:pPr>
              <a:spcBef>
                <a:spcPts val="600"/>
              </a:spcBef>
              <a:spcAft>
                <a:spcPts val="600"/>
              </a:spcAft>
              <a:buNone/>
            </a:pPr>
            <a:r>
              <a:rPr lang="en-US" sz="3429" dirty="0" smtClean="0">
                <a:cs typeface="News Gothic MT"/>
              </a:rPr>
              <a:t>24. Crossing boundaries. Real betrayal unfolds. Deception becomes way of life. Risky.      </a:t>
            </a:r>
          </a:p>
          <a:p>
            <a:endParaRPr lang="en-US" sz="3429"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Shirley Glass’s Huge Contribution</a:t>
            </a:r>
            <a:endParaRPr lang="en-US" dirty="0"/>
          </a:p>
        </p:txBody>
      </p:sp>
      <p:sp>
        <p:nvSpPr>
          <p:cNvPr id="3" name="Content Placeholder 2"/>
          <p:cNvSpPr>
            <a:spLocks noGrp="1"/>
          </p:cNvSpPr>
          <p:nvPr>
            <p:ph idx="1"/>
          </p:nvPr>
        </p:nvSpPr>
        <p:spPr/>
        <p:txBody>
          <a:bodyPr>
            <a:normAutofit lnSpcReduction="10000"/>
          </a:bodyPr>
          <a:lstStyle/>
          <a:p>
            <a:r>
              <a:rPr lang="en-US" dirty="0" smtClean="0"/>
              <a:t>Took affairs out of the pulpit</a:t>
            </a:r>
          </a:p>
          <a:p>
            <a:r>
              <a:rPr lang="en-US" dirty="0" smtClean="0"/>
              <a:t>Explained the natural social psychology of how most affairs happen</a:t>
            </a:r>
          </a:p>
          <a:p>
            <a:r>
              <a:rPr lang="en-US" dirty="0" smtClean="0"/>
              <a:t>How people </a:t>
            </a:r>
            <a:r>
              <a:rPr lang="en-US" dirty="0"/>
              <a:t>create </a:t>
            </a:r>
            <a:r>
              <a:rPr lang="en-US" dirty="0" smtClean="0"/>
              <a:t>secrets gradually by avoiding conflict and self disclosure of needs</a:t>
            </a:r>
          </a:p>
          <a:p>
            <a:r>
              <a:rPr lang="en-US" dirty="0" smtClean="0"/>
              <a:t>And gradually give themselves permission to cross boundaries,</a:t>
            </a:r>
          </a:p>
          <a:p>
            <a:r>
              <a:rPr lang="en-US" dirty="0" smtClean="0"/>
              <a:t>Reversing the “walls” and “windows” that loyal couples usually create.</a:t>
            </a:r>
            <a:endParaRPr lang="en-US" dirty="0"/>
          </a:p>
        </p:txBody>
      </p:sp>
    </p:spTree>
    <p:extLst>
      <p:ext uri="{BB962C8B-B14F-4D97-AF65-F5344CB8AC3E}">
        <p14:creationId xmlns:p14="http://schemas.microsoft.com/office/powerpoint/2010/main" val="1021998400"/>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Shirley Glass’s </a:t>
            </a:r>
            <a:r>
              <a:rPr lang="en-US" i="1" dirty="0" smtClean="0"/>
              <a:t>Not just friends</a:t>
            </a:r>
            <a:endParaRPr lang="en-US" i="1" dirty="0"/>
          </a:p>
        </p:txBody>
      </p:sp>
      <p:sp>
        <p:nvSpPr>
          <p:cNvPr id="3" name="Content Placeholder 2"/>
          <p:cNvSpPr>
            <a:spLocks noGrp="1"/>
          </p:cNvSpPr>
          <p:nvPr>
            <p:ph idx="1"/>
          </p:nvPr>
        </p:nvSpPr>
        <p:spPr>
          <a:xfrm>
            <a:off x="457200" y="1230224"/>
            <a:ext cx="8229600" cy="4895939"/>
          </a:xfrm>
        </p:spPr>
        <p:txBody>
          <a:bodyPr>
            <a:noAutofit/>
          </a:bodyPr>
          <a:lstStyle/>
          <a:p>
            <a:pPr marL="0" indent="0" algn="ctr">
              <a:buNone/>
            </a:pPr>
            <a:r>
              <a:rPr lang="en-US" sz="2200" b="1" dirty="0" smtClean="0"/>
              <a:t>Four Principles from Glass’s pioneering work</a:t>
            </a:r>
          </a:p>
          <a:p>
            <a:r>
              <a:rPr lang="en-US" sz="2200" dirty="0" smtClean="0"/>
              <a:t>1. Betrayed person has PTSD, including:</a:t>
            </a:r>
          </a:p>
          <a:p>
            <a:pPr lvl="1"/>
            <a:r>
              <a:rPr lang="en-US" sz="2200" dirty="0" err="1" smtClean="0"/>
              <a:t>Hypervigilance</a:t>
            </a:r>
            <a:r>
              <a:rPr lang="en-US" sz="2200" dirty="0" smtClean="0"/>
              <a:t>, emotional numbing alternating with explosions, unwanted intrusive thoughts and images with no control, flashbacks, depression, nightmares, excessive rumination.</a:t>
            </a:r>
          </a:p>
          <a:p>
            <a:r>
              <a:rPr lang="en-US" sz="2200" dirty="0" smtClean="0"/>
              <a:t>2. 1</a:t>
            </a:r>
            <a:r>
              <a:rPr lang="en-US" sz="2200" baseline="30000" dirty="0" smtClean="0"/>
              <a:t>st</a:t>
            </a:r>
            <a:r>
              <a:rPr lang="en-US" sz="2200" dirty="0" smtClean="0"/>
              <a:t> phase of therapy betrayed person needs to ask many questions to get answered without defensiveness (also Peggy Vaughan). Not questions about the sex between affair partners.</a:t>
            </a:r>
          </a:p>
          <a:p>
            <a:r>
              <a:rPr lang="en-US" sz="2200" dirty="0" smtClean="0"/>
              <a:t>3. Must listen &amp; empathize with feelings of betrayed partner and express remorse. This MUST precede examining dynamics of the relationship, or risk blaming the victim.</a:t>
            </a:r>
          </a:p>
          <a:p>
            <a:r>
              <a:rPr lang="en-US" sz="2200" dirty="0" smtClean="0"/>
              <a:t>4. Betrayed partner can not use the Four Horsemen in expressing feelings. </a:t>
            </a:r>
            <a:endParaRPr lang="en-US" sz="2200" dirty="0"/>
          </a:p>
        </p:txBody>
      </p:sp>
    </p:spTree>
    <p:extLst>
      <p:ext uri="{BB962C8B-B14F-4D97-AF65-F5344CB8AC3E}">
        <p14:creationId xmlns:p14="http://schemas.microsoft.com/office/powerpoint/2010/main" val="3535494958"/>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t>ATONE-ATTUNE-ATTACH</a:t>
            </a:r>
            <a:r>
              <a:rPr lang="en-US" dirty="0" smtClean="0"/>
              <a:t> </a:t>
            </a:r>
            <a:r>
              <a:rPr lang="en-US" b="1" dirty="0" smtClean="0"/>
              <a:t>THERAPY: </a:t>
            </a:r>
            <a:br>
              <a:rPr lang="en-US" b="1" dirty="0" smtClean="0"/>
            </a:br>
            <a:r>
              <a:rPr lang="en-US" b="1" dirty="0" smtClean="0"/>
              <a:t>HEALING FROM AN AFFAIR</a:t>
            </a:r>
            <a:endParaRPr lang="en-US" b="1" dirty="0"/>
          </a:p>
        </p:txBody>
      </p:sp>
      <p:sp>
        <p:nvSpPr>
          <p:cNvPr id="4" name="Subtitle 3"/>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673935832"/>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PRELIMINARIES</a:t>
            </a:r>
            <a:endParaRPr lang="en-US" dirty="0"/>
          </a:p>
        </p:txBody>
      </p:sp>
      <p:sp>
        <p:nvSpPr>
          <p:cNvPr id="3" name="Content Placeholder 2"/>
          <p:cNvSpPr>
            <a:spLocks noGrp="1"/>
          </p:cNvSpPr>
          <p:nvPr>
            <p:ph idx="1"/>
          </p:nvPr>
        </p:nvSpPr>
        <p:spPr/>
        <p:txBody>
          <a:bodyPr>
            <a:noAutofit/>
          </a:bodyPr>
          <a:lstStyle/>
          <a:p>
            <a:r>
              <a:rPr lang="en-US" sz="2800" dirty="0" smtClean="0"/>
              <a:t>ASSESSMENT: Gottman Questionnaire package, Conjoint interview with couple’s narrative, Oral History Interview, conflict discussion,  plus individual interviews.  </a:t>
            </a:r>
          </a:p>
          <a:p>
            <a:r>
              <a:rPr lang="en-US" sz="2800" dirty="0" smtClean="0"/>
              <a:t>Make sure affair is really over, or don’t do therapy. </a:t>
            </a:r>
          </a:p>
          <a:p>
            <a:r>
              <a:rPr lang="en-US" sz="2800" dirty="0" smtClean="0"/>
              <a:t>Set up rules for interaction at home about the affair</a:t>
            </a:r>
          </a:p>
          <a:p>
            <a:r>
              <a:rPr lang="en-US" sz="2800" dirty="0" smtClean="0"/>
              <a:t>May need individual sessions with betrayer about grief in losing affair partner. Express empathy.</a:t>
            </a:r>
          </a:p>
          <a:p>
            <a:r>
              <a:rPr lang="en-US" sz="2800" dirty="0" smtClean="0"/>
              <a:t>Using SRH diagram, outline the overall therapy to clients.  Discuss building Marriage #2.</a:t>
            </a:r>
            <a:endParaRPr lang="en-US" sz="2800" dirty="0"/>
          </a:p>
        </p:txBody>
      </p:sp>
    </p:spTree>
    <p:extLst>
      <p:ext uri="{BB962C8B-B14F-4D97-AF65-F5344CB8AC3E}">
        <p14:creationId xmlns:p14="http://schemas.microsoft.com/office/powerpoint/2010/main" val="3541291866"/>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1: ATONE</a:t>
            </a:r>
            <a:endParaRPr lang="en-US" dirty="0"/>
          </a:p>
        </p:txBody>
      </p:sp>
      <p:sp>
        <p:nvSpPr>
          <p:cNvPr id="6" name="Content Placeholder 5"/>
          <p:cNvSpPr>
            <a:spLocks noGrp="1"/>
          </p:cNvSpPr>
          <p:nvPr>
            <p:ph idx="1"/>
          </p:nvPr>
        </p:nvSpPr>
        <p:spPr>
          <a:xfrm>
            <a:off x="457200" y="1417638"/>
            <a:ext cx="8229600" cy="4708525"/>
          </a:xfrm>
        </p:spPr>
        <p:txBody>
          <a:bodyPr>
            <a:normAutofit fontScale="92500"/>
          </a:bodyPr>
          <a:lstStyle/>
          <a:p>
            <a:r>
              <a:rPr lang="en-US" dirty="0" smtClean="0"/>
              <a:t>THE ATONEMENT DIALOGUE (Peggy </a:t>
            </a:r>
            <a:r>
              <a:rPr lang="en-US" dirty="0"/>
              <a:t>V</a:t>
            </a:r>
            <a:r>
              <a:rPr lang="en-US" dirty="0" smtClean="0"/>
              <a:t>aughan’s study; Shirley Glass’s work)</a:t>
            </a:r>
          </a:p>
          <a:p>
            <a:pPr lvl="2"/>
            <a:r>
              <a:rPr lang="en-US" sz="2800" dirty="0" smtClean="0"/>
              <a:t>Explain and explore the hurt partner’s PTSD. </a:t>
            </a:r>
          </a:p>
          <a:p>
            <a:pPr lvl="2"/>
            <a:r>
              <a:rPr lang="en-US" sz="2800" dirty="0" smtClean="0"/>
              <a:t>Hurt partner asks questions, betrayer practices transparent, non-defensive empathic listening.</a:t>
            </a:r>
          </a:p>
          <a:p>
            <a:pPr lvl="2"/>
            <a:r>
              <a:rPr lang="en-US" sz="2800" dirty="0" smtClean="0"/>
              <a:t>Betrayer needs to express deep remorse. </a:t>
            </a:r>
          </a:p>
          <a:p>
            <a:pPr lvl="2"/>
            <a:r>
              <a:rPr lang="en-US" sz="2800" dirty="0" smtClean="0"/>
              <a:t>Do not examine WHY the affair happened in this phase. It risks blaming the victim. Encourage betrayer to avoid sex related questions that create ruminations about sex details.</a:t>
            </a:r>
          </a:p>
          <a:p>
            <a:pPr lvl="2"/>
            <a:endParaRPr lang="en-US" dirty="0" smtClean="0"/>
          </a:p>
          <a:p>
            <a:endParaRPr lang="en-US" dirty="0"/>
          </a:p>
        </p:txBody>
      </p:sp>
    </p:spTree>
    <p:extLst>
      <p:ext uri="{BB962C8B-B14F-4D97-AF65-F5344CB8AC3E}">
        <p14:creationId xmlns:p14="http://schemas.microsoft.com/office/powerpoint/2010/main" val="1165592254"/>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LISTENING TO HURT PARTNER’S EMOTIONS</a:t>
            </a:r>
            <a:endParaRPr lang="en-US" b="1" dirty="0"/>
          </a:p>
        </p:txBody>
      </p:sp>
      <p:sp>
        <p:nvSpPr>
          <p:cNvPr id="3" name="Content Placeholder 2"/>
          <p:cNvSpPr>
            <a:spLocks noGrp="1"/>
          </p:cNvSpPr>
          <p:nvPr>
            <p:ph idx="1"/>
          </p:nvPr>
        </p:nvSpPr>
        <p:spPr/>
        <p:txBody>
          <a:bodyPr>
            <a:normAutofit lnSpcReduction="10000"/>
          </a:bodyPr>
          <a:lstStyle/>
          <a:p>
            <a:pPr lvl="2"/>
            <a:r>
              <a:rPr lang="en-US" sz="3200" dirty="0" smtClean="0"/>
              <a:t>Expressions of negative emotions are okay, but not the Four Horsemen of the Apocalypse. </a:t>
            </a:r>
          </a:p>
          <a:p>
            <a:pPr lvl="2"/>
            <a:r>
              <a:rPr lang="en-US" sz="3200" dirty="0" smtClean="0"/>
              <a:t>Help hurt partner to only discuss affair in session at first.  Otherwise, likely to escalate.</a:t>
            </a:r>
          </a:p>
          <a:p>
            <a:pPr lvl="2"/>
            <a:r>
              <a:rPr lang="en-US" sz="3200" dirty="0" smtClean="0"/>
              <a:t>In between sessions, hurt partner can do “feeling downloads” on therapist’s voicemail or in journal.</a:t>
            </a:r>
          </a:p>
          <a:p>
            <a:pPr lvl="2"/>
            <a:endParaRPr lang="en-US" sz="3200" dirty="0" smtClean="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114300" y="-47625"/>
            <a:ext cx="8915400" cy="1647825"/>
          </a:xfrm>
        </p:spPr>
        <p:txBody>
          <a:bodyPr>
            <a:normAutofit fontScale="90000"/>
          </a:bodyPr>
          <a:lstStyle/>
          <a:p>
            <a:pPr eaLnBrk="1" hangingPunct="1">
              <a:defRPr/>
            </a:pPr>
            <a:r>
              <a:rPr lang="en-US" altLang="ja-JP" dirty="0" smtClean="0">
                <a:cs typeface="+mj-cs"/>
              </a:rPr>
              <a:t>First look at behavior: Cumulative</a:t>
            </a:r>
            <a:r>
              <a:rPr lang="en-US" altLang="ja-JP" dirty="0" smtClean="0">
                <a:latin typeface="Arial"/>
                <a:cs typeface="+mj-cs"/>
              </a:rPr>
              <a:t> </a:t>
            </a:r>
            <a:r>
              <a:rPr lang="ja-JP" altLang="en-US" dirty="0" smtClean="0">
                <a:latin typeface="Arial"/>
                <a:cs typeface="+mj-cs"/>
              </a:rPr>
              <a:t>“</a:t>
            </a:r>
            <a:r>
              <a:rPr lang="en-US" dirty="0" smtClean="0">
                <a:cs typeface="+mj-cs"/>
              </a:rPr>
              <a:t>Dow-Jones</a:t>
            </a:r>
            <a:r>
              <a:rPr lang="ja-JP" altLang="en-US" dirty="0" smtClean="0">
                <a:latin typeface="Arial"/>
                <a:cs typeface="+mj-cs"/>
              </a:rPr>
              <a:t>”</a:t>
            </a:r>
            <a:r>
              <a:rPr lang="en-US" dirty="0" smtClean="0">
                <a:cs typeface="+mj-cs"/>
              </a:rPr>
              <a:t> Average of an interaction</a:t>
            </a:r>
          </a:p>
        </p:txBody>
      </p:sp>
      <p:graphicFrame>
        <p:nvGraphicFramePr>
          <p:cNvPr id="20482" name="Object 3"/>
          <p:cNvGraphicFramePr>
            <a:graphicFrameLocks noChangeAspect="1"/>
          </p:cNvGraphicFramePr>
          <p:nvPr/>
        </p:nvGraphicFramePr>
        <p:xfrm>
          <a:off x="355600" y="2379663"/>
          <a:ext cx="8226425" cy="4430712"/>
        </p:xfrm>
        <a:graphic>
          <a:graphicData uri="http://schemas.openxmlformats.org/presentationml/2006/ole">
            <mc:AlternateContent xmlns:mc="http://schemas.openxmlformats.org/markup-compatibility/2006">
              <mc:Choice xmlns:v="urn:schemas-microsoft-com:vml" Requires="v">
                <p:oleObj spid="_x0000_s8267" name="Chart" r:id="rId5" imgW="11070000" imgH="5962680" progId="Excel.Sheet.8">
                  <p:embed/>
                </p:oleObj>
              </mc:Choice>
              <mc:Fallback>
                <p:oleObj name="Chart" r:id="rId5" imgW="11070000" imgH="5962680" progId="Excel.Sheet.8">
                  <p:embed/>
                  <p:pic>
                    <p:nvPicPr>
                      <p:cNvPr id="0" name="Picture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5600" y="2379663"/>
                        <a:ext cx="8226425" cy="443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434234721"/>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EXPLORE ATONEMENT NEEDS</a:t>
            </a:r>
            <a:endParaRPr lang="en-US" b="1" dirty="0"/>
          </a:p>
        </p:txBody>
      </p:sp>
      <p:sp>
        <p:nvSpPr>
          <p:cNvPr id="3" name="Content Placeholder 2"/>
          <p:cNvSpPr>
            <a:spLocks noGrp="1"/>
          </p:cNvSpPr>
          <p:nvPr>
            <p:ph idx="1"/>
          </p:nvPr>
        </p:nvSpPr>
        <p:spPr/>
        <p:txBody>
          <a:bodyPr/>
          <a:lstStyle/>
          <a:p>
            <a:r>
              <a:rPr lang="en-US" dirty="0" smtClean="0"/>
              <a:t>What kind of atonement does hurt partner need from betrayer partner?</a:t>
            </a:r>
          </a:p>
          <a:p>
            <a:r>
              <a:rPr lang="en-US" dirty="0" smtClean="0"/>
              <a:t>Going forward, what kind of transparency does hurt partner need from betrayer  partner?  (Maybe checking cell phone, VM, and texting messages, e-mails, phone calls 24/7 if one partner is traveling, receipts, etc.)  </a:t>
            </a:r>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PHASE 2: ATTUNE</a:t>
            </a:r>
            <a:endParaRPr lang="en-US" b="1" dirty="0"/>
          </a:p>
        </p:txBody>
      </p:sp>
      <p:sp>
        <p:nvSpPr>
          <p:cNvPr id="3" name="Content Placeholder 2"/>
          <p:cNvSpPr>
            <a:spLocks noGrp="1"/>
          </p:cNvSpPr>
          <p:nvPr>
            <p:ph idx="1"/>
          </p:nvPr>
        </p:nvSpPr>
        <p:spPr/>
        <p:txBody>
          <a:bodyPr>
            <a:normAutofit fontScale="92500"/>
          </a:bodyPr>
          <a:lstStyle/>
          <a:p>
            <a:r>
              <a:rPr lang="en-US" dirty="0" smtClean="0"/>
              <a:t>End Conflict Avoidance. Use GOTTMAN-RAPOPORT BLUEPRINT AND DREAMS-WITHIN-CONFLICT to create new conflict management system.</a:t>
            </a:r>
          </a:p>
          <a:p>
            <a:r>
              <a:rPr lang="en-US" dirty="0" smtClean="0"/>
              <a:t>When partners locked into attack-defend, use the DAN WILE INTERVENTION, plus partner using his or her own words during re-statement.</a:t>
            </a:r>
          </a:p>
          <a:p>
            <a:r>
              <a:rPr lang="en-US" dirty="0" smtClean="0"/>
              <a:t>Learn individual signs of getting flooded, and create ritual for taking breaks.</a:t>
            </a:r>
          </a:p>
        </p:txBody>
      </p:sp>
    </p:spTree>
    <p:extLst>
      <p:ext uri="{BB962C8B-B14F-4D97-AF65-F5344CB8AC3E}">
        <p14:creationId xmlns:p14="http://schemas.microsoft.com/office/powerpoint/2010/main" val="3981719387"/>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143000"/>
          </a:xfrm>
        </p:spPr>
        <p:txBody>
          <a:bodyPr>
            <a:noAutofit/>
          </a:bodyPr>
          <a:lstStyle/>
          <a:p>
            <a:r>
              <a:rPr lang="en-US" sz="3600" b="1" dirty="0" smtClean="0"/>
              <a:t>Gottman-</a:t>
            </a:r>
            <a:r>
              <a:rPr lang="en-US" sz="3600" b="1" dirty="0" err="1" smtClean="0"/>
              <a:t>Rapoport</a:t>
            </a:r>
            <a:r>
              <a:rPr lang="en-US" sz="3600" b="1" dirty="0" smtClean="0"/>
              <a:t> Blueprint</a:t>
            </a:r>
            <a:r>
              <a:rPr lang="en-US" sz="3600" dirty="0" smtClean="0"/>
              <a:t> – replaces  active listening. Use Pulse </a:t>
            </a:r>
            <a:r>
              <a:rPr lang="en-US" sz="3600" dirty="0" err="1" smtClean="0"/>
              <a:t>Oximeters</a:t>
            </a:r>
            <a:r>
              <a:rPr lang="en-US" sz="3600" dirty="0" smtClean="0"/>
              <a:t>.</a:t>
            </a:r>
            <a:endParaRPr lang="en-US" sz="3600" dirty="0"/>
          </a:p>
        </p:txBody>
      </p:sp>
      <p:sp>
        <p:nvSpPr>
          <p:cNvPr id="4" name="Content Placeholder 3"/>
          <p:cNvSpPr>
            <a:spLocks noGrp="1"/>
          </p:cNvSpPr>
          <p:nvPr>
            <p:ph sz="half" idx="1"/>
          </p:nvPr>
        </p:nvSpPr>
        <p:spPr/>
        <p:txBody>
          <a:bodyPr>
            <a:normAutofit fontScale="85000" lnSpcReduction="10000"/>
          </a:bodyPr>
          <a:lstStyle/>
          <a:p>
            <a:pPr marL="0" indent="0">
              <a:buNone/>
            </a:pPr>
            <a:r>
              <a:rPr lang="en-US" b="1" dirty="0" smtClean="0"/>
              <a:t>SPEAKER bullet points:</a:t>
            </a:r>
          </a:p>
          <a:p>
            <a:r>
              <a:rPr lang="en-US" dirty="0" smtClean="0"/>
              <a:t>1. No blaming, no YOU statements</a:t>
            </a:r>
          </a:p>
          <a:p>
            <a:r>
              <a:rPr lang="en-US" dirty="0" smtClean="0"/>
              <a:t>2. I-STATEMENTS How you feel about a specific incident</a:t>
            </a:r>
          </a:p>
          <a:p>
            <a:r>
              <a:rPr lang="en-US" dirty="0" smtClean="0"/>
              <a:t>3. POSITIVE NEED: What you want and need. Behind every negative affect there is a longing, a wish</a:t>
            </a:r>
          </a:p>
          <a:p>
            <a:r>
              <a:rPr lang="en-US" dirty="0" smtClean="0"/>
              <a:t>Avoid physiologically  FLOODING the Listener</a:t>
            </a:r>
            <a:endParaRPr lang="en-US" dirty="0"/>
          </a:p>
        </p:txBody>
      </p:sp>
      <p:sp>
        <p:nvSpPr>
          <p:cNvPr id="5" name="Content Placeholder 4"/>
          <p:cNvSpPr>
            <a:spLocks noGrp="1"/>
          </p:cNvSpPr>
          <p:nvPr>
            <p:ph sz="half" idx="2"/>
          </p:nvPr>
        </p:nvSpPr>
        <p:spPr/>
        <p:txBody>
          <a:bodyPr>
            <a:normAutofit fontScale="85000" lnSpcReduction="10000"/>
          </a:bodyPr>
          <a:lstStyle/>
          <a:p>
            <a:pPr marL="0" indent="0">
              <a:buNone/>
            </a:pPr>
            <a:r>
              <a:rPr lang="en-US" b="1" dirty="0" smtClean="0"/>
              <a:t>LISTENER bullet points:</a:t>
            </a:r>
          </a:p>
          <a:p>
            <a:r>
              <a:rPr lang="en-US" dirty="0" smtClean="0"/>
              <a:t>1. Take notes</a:t>
            </a:r>
          </a:p>
          <a:p>
            <a:r>
              <a:rPr lang="en-US" dirty="0" smtClean="0"/>
              <a:t>2. Summarize partner’s position and affect</a:t>
            </a:r>
          </a:p>
          <a:p>
            <a:r>
              <a:rPr lang="en-US" dirty="0" smtClean="0"/>
              <a:t>3. Validate with empathy</a:t>
            </a:r>
          </a:p>
          <a:p>
            <a:pPr marL="0" indent="0" algn="ctr">
              <a:buNone/>
            </a:pPr>
            <a:r>
              <a:rPr lang="en-US" u="sng" dirty="0" smtClean="0"/>
              <a:t>Principles</a:t>
            </a:r>
          </a:p>
          <a:p>
            <a:pPr marL="0" indent="0">
              <a:buNone/>
            </a:pPr>
            <a:r>
              <a:rPr lang="en-US" dirty="0" smtClean="0"/>
              <a:t>1. Postpone persuasion until each partner can summarize other to his or her satisfaction.</a:t>
            </a:r>
          </a:p>
          <a:p>
            <a:pPr marL="0" indent="0">
              <a:buNone/>
            </a:pPr>
            <a:r>
              <a:rPr lang="en-US" dirty="0" smtClean="0"/>
              <a:t>2. Stay in WHAT’S THIS? Mode instead of WHAT THE HELL IS THIS? Mode.</a:t>
            </a:r>
            <a:endParaRPr lang="en-US" dirty="0"/>
          </a:p>
        </p:txBody>
      </p:sp>
    </p:spTree>
    <p:extLst>
      <p:ext uri="{BB962C8B-B14F-4D97-AF65-F5344CB8AC3E}">
        <p14:creationId xmlns:p14="http://schemas.microsoft.com/office/powerpoint/2010/main" val="137966793"/>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91655"/>
            <a:ext cx="8372901" cy="729758"/>
          </a:xfrm>
        </p:spPr>
        <p:txBody>
          <a:bodyPr>
            <a:noAutofit/>
          </a:bodyPr>
          <a:lstStyle/>
          <a:p>
            <a:r>
              <a:rPr lang="en-US" sz="3200" dirty="0" smtClean="0"/>
              <a:t>DREAMS WITHIN CONFLICT INTERVENTION</a:t>
            </a:r>
            <a:endParaRPr lang="en-US" sz="3200" dirty="0"/>
          </a:p>
        </p:txBody>
      </p:sp>
      <p:sp>
        <p:nvSpPr>
          <p:cNvPr id="3" name="Content Placeholder 2"/>
          <p:cNvSpPr>
            <a:spLocks noGrp="1"/>
          </p:cNvSpPr>
          <p:nvPr>
            <p:ph idx="1"/>
          </p:nvPr>
        </p:nvSpPr>
        <p:spPr>
          <a:xfrm>
            <a:off x="457200" y="814192"/>
            <a:ext cx="8229600" cy="1828800"/>
          </a:xfrm>
        </p:spPr>
        <p:txBody>
          <a:bodyPr>
            <a:normAutofit/>
          </a:bodyPr>
          <a:lstStyle/>
          <a:p>
            <a:r>
              <a:rPr lang="en-US" sz="2400" dirty="0" smtClean="0"/>
              <a:t>When Conflict is Gridlocked (Compromise seems unthinkable, like selling one’s self out for sake of peace). </a:t>
            </a:r>
          </a:p>
          <a:p>
            <a:r>
              <a:rPr lang="en-US" sz="2400" dirty="0" smtClean="0"/>
              <a:t>Postpone problem solving. Goal is understanding. </a:t>
            </a:r>
          </a:p>
          <a:p>
            <a:r>
              <a:rPr lang="en-US" sz="2400" b="1" dirty="0" smtClean="0"/>
              <a:t>Listener asks:</a:t>
            </a:r>
          </a:p>
        </p:txBody>
      </p:sp>
      <p:sp>
        <p:nvSpPr>
          <p:cNvPr id="4" name="TextBox 3"/>
          <p:cNvSpPr txBox="1"/>
          <p:nvPr/>
        </p:nvSpPr>
        <p:spPr>
          <a:xfrm>
            <a:off x="1187219" y="635064"/>
            <a:ext cx="184666" cy="369332"/>
          </a:xfrm>
          <a:prstGeom prst="rect">
            <a:avLst/>
          </a:prstGeom>
          <a:noFill/>
        </p:spPr>
        <p:txBody>
          <a:bodyPr wrap="none" rtlCol="0">
            <a:spAutoFit/>
          </a:bodyPr>
          <a:lstStyle/>
          <a:p>
            <a:endParaRPr lang="en-US" dirty="0"/>
          </a:p>
        </p:txBody>
      </p:sp>
      <p:sp>
        <p:nvSpPr>
          <p:cNvPr id="5" name="Rectangle 4"/>
          <p:cNvSpPr/>
          <p:nvPr/>
        </p:nvSpPr>
        <p:spPr>
          <a:xfrm>
            <a:off x="593678" y="2686481"/>
            <a:ext cx="8093122" cy="3823501"/>
          </a:xfrm>
          <a:prstGeom prst="rect">
            <a:avLst/>
          </a:prstGeom>
        </p:spPr>
        <p:txBody>
          <a:bodyPr wrap="square" lIns="0" tIns="0" rIns="0" bIns="0">
            <a:noAutofit/>
          </a:bodyPr>
          <a:lstStyle/>
          <a:p>
            <a:pPr marL="457200" indent="-457200">
              <a:buFont typeface="+mj-lt"/>
              <a:buAutoNum type="arabicPeriod"/>
            </a:pPr>
            <a:r>
              <a:rPr lang="en-US" sz="2000" dirty="0"/>
              <a:t>Do you have any core beliefs, ethics or values that are part of your position on this issue?</a:t>
            </a:r>
          </a:p>
          <a:p>
            <a:pPr marL="457200" indent="-457200">
              <a:buFont typeface="+mj-lt"/>
              <a:buAutoNum type="arabicPeriod"/>
            </a:pPr>
            <a:r>
              <a:rPr lang="en-US" sz="2000" dirty="0"/>
              <a:t>Is there a story behind this for you, or does this relate to your background or childhood </a:t>
            </a:r>
            <a:br>
              <a:rPr lang="en-US" sz="2000" dirty="0"/>
            </a:br>
            <a:r>
              <a:rPr lang="en-US" sz="2000" dirty="0"/>
              <a:t>history in some way?</a:t>
            </a:r>
          </a:p>
          <a:p>
            <a:pPr marL="457200" indent="-457200">
              <a:buFont typeface="+mj-lt"/>
              <a:buAutoNum type="arabicPeriod"/>
            </a:pPr>
            <a:r>
              <a:rPr lang="en-US" sz="2000" dirty="0"/>
              <a:t>Tell me why this is so important to you.</a:t>
            </a:r>
          </a:p>
          <a:p>
            <a:pPr marL="457200" indent="-457200">
              <a:buFont typeface="+mj-lt"/>
              <a:buAutoNum type="arabicPeriod"/>
            </a:pPr>
            <a:r>
              <a:rPr lang="en-US" sz="2000" dirty="0"/>
              <a:t>What feelings do you have about this issue?</a:t>
            </a:r>
          </a:p>
          <a:p>
            <a:pPr marL="457200" indent="-457200">
              <a:buFont typeface="+mj-lt"/>
              <a:buAutoNum type="arabicPeriod"/>
            </a:pPr>
            <a:r>
              <a:rPr lang="en-US" sz="2000" dirty="0"/>
              <a:t>What would be your ideal dream here?</a:t>
            </a:r>
          </a:p>
          <a:p>
            <a:pPr marL="457200" indent="-457200">
              <a:buFont typeface="+mj-lt"/>
              <a:buAutoNum type="arabicPeriod"/>
            </a:pPr>
            <a:r>
              <a:rPr lang="en-US" sz="2000" dirty="0"/>
              <a:t>Is there a deeper purpose or goal in this for you?</a:t>
            </a:r>
          </a:p>
          <a:p>
            <a:pPr marL="457200" indent="-457200">
              <a:buFont typeface="+mj-lt"/>
              <a:buAutoNum type="arabicPeriod"/>
            </a:pPr>
            <a:r>
              <a:rPr lang="en-US" sz="2000" dirty="0"/>
              <a:t>What do you wish for?</a:t>
            </a:r>
          </a:p>
          <a:p>
            <a:pPr marL="457200" indent="-457200">
              <a:buFont typeface="+mj-lt"/>
              <a:buAutoNum type="arabicPeriod"/>
            </a:pPr>
            <a:r>
              <a:rPr lang="en-US" sz="2000" dirty="0"/>
              <a:t>What do you need?</a:t>
            </a:r>
          </a:p>
          <a:p>
            <a:pPr marL="457200" indent="-457200">
              <a:buFont typeface="+mj-lt"/>
              <a:buAutoNum type="arabicPeriod"/>
            </a:pPr>
            <a:r>
              <a:rPr lang="en-US" sz="2000" dirty="0"/>
              <a:t>Is there a fear or disaster scenario in not having this dream honored?</a:t>
            </a:r>
          </a:p>
        </p:txBody>
      </p:sp>
    </p:spTree>
    <p:extLst>
      <p:ext uri="{BB962C8B-B14F-4D97-AF65-F5344CB8AC3E}">
        <p14:creationId xmlns:p14="http://schemas.microsoft.com/office/powerpoint/2010/main" val="3197542418"/>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ATTUNE (CONT.)</a:t>
            </a:r>
            <a:endParaRPr lang="en-US" b="1" dirty="0"/>
          </a:p>
        </p:txBody>
      </p:sp>
      <p:sp>
        <p:nvSpPr>
          <p:cNvPr id="3" name="Content Placeholder 2"/>
          <p:cNvSpPr>
            <a:spLocks noGrp="1"/>
          </p:cNvSpPr>
          <p:nvPr>
            <p:ph idx="1"/>
          </p:nvPr>
        </p:nvSpPr>
        <p:spPr/>
        <p:txBody>
          <a:bodyPr>
            <a:normAutofit/>
          </a:bodyPr>
          <a:lstStyle/>
          <a:p>
            <a:r>
              <a:rPr lang="en-US" dirty="0" smtClean="0"/>
              <a:t>Use AFTERMATH OF A REGRETTABLE INCIDENT intervention to process regrettable incidents or fights.</a:t>
            </a:r>
          </a:p>
          <a:p>
            <a:r>
              <a:rPr lang="en-US" dirty="0" smtClean="0"/>
              <a:t>Goal: Healing from past emotional wounds</a:t>
            </a:r>
          </a:p>
          <a:p>
            <a:r>
              <a:rPr lang="en-US" dirty="0" smtClean="0"/>
              <a:t>How we use the Dan Wile intervention. </a:t>
            </a:r>
          </a:p>
        </p:txBody>
      </p:sp>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9736" y="854964"/>
            <a:ext cx="4224528" cy="5148072"/>
          </a:xfrm>
          <a:prstGeom prst="rect">
            <a:avLst/>
          </a:prstGeom>
        </p:spPr>
      </p:pic>
    </p:spTree>
    <p:extLst>
      <p:ext uri="{BB962C8B-B14F-4D97-AF65-F5344CB8AC3E}">
        <p14:creationId xmlns:p14="http://schemas.microsoft.com/office/powerpoint/2010/main" val="3731764747"/>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1194" y="200075"/>
            <a:ext cx="8461612" cy="6632585"/>
          </a:xfrm>
          <a:prstGeom prst="rect">
            <a:avLst/>
          </a:prstGeom>
        </p:spPr>
        <p:txBody>
          <a:bodyPr wrap="square">
            <a:spAutoFit/>
          </a:bodyPr>
          <a:lstStyle/>
          <a:p>
            <a:pPr algn="ctr">
              <a:spcAft>
                <a:spcPts val="1200"/>
              </a:spcAft>
            </a:pPr>
            <a:r>
              <a:rPr lang="en-US" sz="3200" b="1" cap="all" dirty="0">
                <a:solidFill>
                  <a:schemeClr val="tx2">
                    <a:lumMod val="75000"/>
                  </a:schemeClr>
                </a:solidFill>
              </a:rPr>
              <a:t>Aftermath of a Fight or Regrettable Incident </a:t>
            </a:r>
          </a:p>
          <a:p>
            <a:pPr>
              <a:spcAft>
                <a:spcPts val="1200"/>
              </a:spcAft>
            </a:pPr>
            <a:r>
              <a:rPr lang="en-US" sz="2300" dirty="0"/>
              <a:t>This exercise is for “processing” past fights, regrettable incidents or past emotional injuries. </a:t>
            </a:r>
            <a:r>
              <a:rPr lang="en-US" sz="2300" dirty="0" smtClean="0"/>
              <a:t> “</a:t>
            </a:r>
            <a:r>
              <a:rPr lang="en-US" sz="2300" dirty="0"/>
              <a:t>Processing” means that you can talk about the incident without getting back into it again. It needs to be a conversation – as if you were both sitting in the balcony of a theater looking down on the stage where the action had occurred. This requires </a:t>
            </a:r>
            <a:r>
              <a:rPr lang="en-US" sz="2300" b="1" i="1" dirty="0"/>
              <a:t>calm</a:t>
            </a:r>
            <a:r>
              <a:rPr lang="en-US" sz="2300" dirty="0"/>
              <a:t> and some emotional distance from the </a:t>
            </a:r>
            <a:r>
              <a:rPr lang="en-US" sz="2300" dirty="0" smtClean="0"/>
              <a:t>incident.</a:t>
            </a:r>
          </a:p>
          <a:p>
            <a:pPr algn="ctr">
              <a:spcAft>
                <a:spcPts val="1200"/>
              </a:spcAft>
            </a:pPr>
            <a:r>
              <a:rPr lang="en-US" sz="3200" b="1" i="1" dirty="0" smtClean="0">
                <a:solidFill>
                  <a:schemeClr val="tx2">
                    <a:lumMod val="75000"/>
                  </a:schemeClr>
                </a:solidFill>
              </a:rPr>
              <a:t>Before </a:t>
            </a:r>
            <a:r>
              <a:rPr lang="en-US" sz="3200" b="1" i="1" dirty="0">
                <a:solidFill>
                  <a:schemeClr val="tx2">
                    <a:lumMod val="75000"/>
                  </a:schemeClr>
                </a:solidFill>
              </a:rPr>
              <a:t>you begin</a:t>
            </a:r>
            <a:endParaRPr lang="en-US" sz="3200" i="1" dirty="0">
              <a:solidFill>
                <a:schemeClr val="tx2">
                  <a:lumMod val="75000"/>
                </a:schemeClr>
              </a:solidFill>
            </a:endParaRPr>
          </a:p>
          <a:p>
            <a:r>
              <a:rPr lang="en-US" sz="2300" dirty="0"/>
              <a:t>Keep in mind the GOAL is greater understanding – addressing the process and </a:t>
            </a:r>
            <a:r>
              <a:rPr lang="en-US" sz="2300" b="1" i="1" dirty="0"/>
              <a:t>how</a:t>
            </a:r>
            <a:r>
              <a:rPr lang="en-US" sz="2300" dirty="0"/>
              <a:t> the issue was talked about, without getting back into the fight. So, wait until you’re both calm</a:t>
            </a:r>
            <a:r>
              <a:rPr lang="en-US" sz="2300" dirty="0" smtClean="0"/>
              <a:t>.  We </a:t>
            </a:r>
            <a:r>
              <a:rPr lang="en-US" sz="2300" dirty="0"/>
              <a:t>assume that </a:t>
            </a:r>
            <a:r>
              <a:rPr lang="en-US" sz="2300" b="1" i="1" dirty="0"/>
              <a:t>each</a:t>
            </a:r>
            <a:r>
              <a:rPr lang="en-US" sz="2300" dirty="0"/>
              <a:t> of your realities has validity. Perception is everything. Don’t focus on “the facts</a:t>
            </a:r>
            <a:r>
              <a:rPr lang="en-US" sz="2300" dirty="0" smtClean="0"/>
              <a:t>.”  Pay </a:t>
            </a:r>
            <a:r>
              <a:rPr lang="en-US" sz="2300" dirty="0"/>
              <a:t>attention to the common barriers to communication and their antidotes as you move through the </a:t>
            </a:r>
            <a:r>
              <a:rPr lang="en-US" sz="2300" dirty="0" smtClean="0"/>
              <a:t>process</a:t>
            </a:r>
            <a:r>
              <a:rPr lang="en-US" sz="2300" dirty="0"/>
              <a:t>. Keeping the “Four Horsemen” diagram handy can help.</a:t>
            </a:r>
          </a:p>
        </p:txBody>
      </p:sp>
      <p:cxnSp>
        <p:nvCxnSpPr>
          <p:cNvPr id="5" name="Straight Connector 4"/>
          <p:cNvCxnSpPr/>
          <p:nvPr/>
        </p:nvCxnSpPr>
        <p:spPr>
          <a:xfrm>
            <a:off x="914400" y="4121624"/>
            <a:ext cx="7315200" cy="13648"/>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5678790"/>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274638"/>
            <a:ext cx="8790432" cy="798258"/>
          </a:xfrm>
        </p:spPr>
        <p:txBody>
          <a:bodyPr>
            <a:noAutofit/>
          </a:bodyPr>
          <a:lstStyle/>
          <a:p>
            <a:r>
              <a:rPr lang="en-US" sz="3200" b="1" cap="all" dirty="0"/>
              <a:t>Work through the following five steps together</a:t>
            </a:r>
            <a:r>
              <a:rPr lang="en-US" sz="3200" b="1" cap="all" dirty="0" smtClean="0"/>
              <a:t>.</a:t>
            </a:r>
            <a:endParaRPr lang="en-US" sz="3200" cap="all" dirty="0"/>
          </a:p>
        </p:txBody>
      </p:sp>
      <p:sp>
        <p:nvSpPr>
          <p:cNvPr id="3" name="Content Placeholder 2"/>
          <p:cNvSpPr>
            <a:spLocks noGrp="1"/>
          </p:cNvSpPr>
          <p:nvPr>
            <p:ph idx="1"/>
          </p:nvPr>
        </p:nvSpPr>
        <p:spPr>
          <a:xfrm>
            <a:off x="457200" y="1316736"/>
            <a:ext cx="8229600" cy="5236464"/>
          </a:xfrm>
        </p:spPr>
        <p:txBody>
          <a:bodyPr>
            <a:noAutofit/>
          </a:bodyPr>
          <a:lstStyle/>
          <a:p>
            <a:pPr marL="0" indent="0" algn="ctr">
              <a:spcAft>
                <a:spcPts val="1200"/>
              </a:spcAft>
              <a:buNone/>
            </a:pPr>
            <a:r>
              <a:rPr lang="en-US" b="1" cap="all" dirty="0">
                <a:solidFill>
                  <a:schemeClr val="tx2">
                    <a:lumMod val="75000"/>
                  </a:schemeClr>
                </a:solidFill>
              </a:rPr>
              <a:t>The Five Steps</a:t>
            </a:r>
          </a:p>
          <a:p>
            <a:pPr marL="457200" indent="-457200">
              <a:buFont typeface="+mj-lt"/>
              <a:buAutoNum type="arabicPeriod"/>
            </a:pPr>
            <a:r>
              <a:rPr lang="en-US" sz="2400" b="1" dirty="0">
                <a:solidFill>
                  <a:schemeClr val="tx2">
                    <a:lumMod val="75000"/>
                  </a:schemeClr>
                </a:solidFill>
              </a:rPr>
              <a:t>Feelings</a:t>
            </a:r>
            <a:r>
              <a:rPr lang="en-US" sz="2400" dirty="0"/>
              <a:t>: Share how you felt. Do not say why you felt that way.  Avoid commenting on your partner’s feelings.</a:t>
            </a:r>
          </a:p>
          <a:p>
            <a:pPr marL="457200" indent="-457200">
              <a:buFont typeface="+mj-lt"/>
              <a:buAutoNum type="arabicPeriod"/>
            </a:pPr>
            <a:r>
              <a:rPr lang="en-US" sz="2400" b="1" dirty="0">
                <a:solidFill>
                  <a:schemeClr val="tx2">
                    <a:lumMod val="75000"/>
                  </a:schemeClr>
                </a:solidFill>
              </a:rPr>
              <a:t>Realities</a:t>
            </a:r>
            <a:r>
              <a:rPr lang="en-US" sz="2400" dirty="0"/>
              <a:t>: Describe your “reality.” Take turns. Summarize and validate at least a part of your partner’s reality.</a:t>
            </a:r>
          </a:p>
          <a:p>
            <a:pPr marL="457200" indent="-457200">
              <a:buFont typeface="+mj-lt"/>
              <a:buAutoNum type="arabicPeriod"/>
            </a:pPr>
            <a:r>
              <a:rPr lang="en-US" sz="2400" b="1" dirty="0">
                <a:solidFill>
                  <a:schemeClr val="tx2">
                    <a:lumMod val="75000"/>
                  </a:schemeClr>
                </a:solidFill>
              </a:rPr>
              <a:t>Triggers</a:t>
            </a:r>
            <a:r>
              <a:rPr lang="en-US" sz="2400" dirty="0"/>
              <a:t>: Share what experiences or memories you’ve had that might have escalated the inter-action, and the stories of why these are triggers for each of you.</a:t>
            </a:r>
          </a:p>
          <a:p>
            <a:pPr marL="457200" indent="-457200">
              <a:buFont typeface="+mj-lt"/>
              <a:buAutoNum type="arabicPeriod"/>
            </a:pPr>
            <a:r>
              <a:rPr lang="en-US" sz="2400" b="1" dirty="0">
                <a:solidFill>
                  <a:schemeClr val="tx2">
                    <a:lumMod val="75000"/>
                  </a:schemeClr>
                </a:solidFill>
              </a:rPr>
              <a:t>Responsibility</a:t>
            </a:r>
            <a:r>
              <a:rPr lang="en-US" sz="2400" dirty="0"/>
              <a:t>: Acknowledge your own role in contributing to the fight or regrettable incident.</a:t>
            </a:r>
          </a:p>
          <a:p>
            <a:pPr marL="457200" indent="-457200">
              <a:buFont typeface="+mj-lt"/>
              <a:buAutoNum type="arabicPeriod"/>
            </a:pPr>
            <a:r>
              <a:rPr lang="en-US" sz="2400" b="1" dirty="0">
                <a:solidFill>
                  <a:schemeClr val="tx2">
                    <a:lumMod val="75000"/>
                  </a:schemeClr>
                </a:solidFill>
              </a:rPr>
              <a:t>Constructive Plans</a:t>
            </a:r>
            <a:r>
              <a:rPr lang="en-US" sz="2400" dirty="0"/>
              <a:t>: Plan together one way that each of you can make it better next time.</a:t>
            </a:r>
          </a:p>
        </p:txBody>
      </p:sp>
      <p:cxnSp>
        <p:nvCxnSpPr>
          <p:cNvPr id="4" name="Straight Connector 3"/>
          <p:cNvCxnSpPr/>
          <p:nvPr/>
        </p:nvCxnSpPr>
        <p:spPr>
          <a:xfrm>
            <a:off x="914400" y="1873724"/>
            <a:ext cx="7315200" cy="13648"/>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914400" y="1264124"/>
            <a:ext cx="7315200" cy="13648"/>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4795735"/>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91910"/>
            <a:ext cx="8583168" cy="1418230"/>
          </a:xfrm>
        </p:spPr>
        <p:txBody>
          <a:bodyPr anchor="t">
            <a:noAutofit/>
          </a:bodyPr>
          <a:lstStyle/>
          <a:p>
            <a:pPr algn="l">
              <a:lnSpc>
                <a:spcPts val="2600"/>
              </a:lnSpc>
            </a:pPr>
            <a:r>
              <a:rPr lang="en-US" sz="3200" b="1" cap="all" dirty="0"/>
              <a:t>Step </a:t>
            </a:r>
            <a:r>
              <a:rPr lang="en-US" sz="3200" b="1" cap="all" dirty="0" smtClean="0"/>
              <a:t>One:</a:t>
            </a:r>
            <a:r>
              <a:rPr lang="en-US" sz="3200" b="1" cap="all" dirty="0"/>
              <a:t> </a:t>
            </a:r>
            <a:r>
              <a:rPr lang="en-US" sz="3200" b="1" cap="all" dirty="0" smtClean="0"/>
              <a:t>	</a:t>
            </a:r>
            <a:r>
              <a:rPr lang="en-US" sz="3200" b="1" i="1" cap="all" dirty="0" smtClean="0">
                <a:solidFill>
                  <a:schemeClr val="tx2">
                    <a:lumMod val="75000"/>
                  </a:schemeClr>
                </a:solidFill>
              </a:rPr>
              <a:t>Feelings</a:t>
            </a:r>
            <a:r>
              <a:rPr lang="en-US" sz="3200" dirty="0"/>
              <a:t/>
            </a:r>
            <a:br>
              <a:rPr lang="en-US" sz="3200" dirty="0"/>
            </a:br>
            <a:r>
              <a:rPr lang="en-US" sz="3200" dirty="0" smtClean="0"/>
              <a:t>					</a:t>
            </a:r>
            <a:r>
              <a:rPr lang="en-US" sz="2400" dirty="0" smtClean="0"/>
              <a:t>Share </a:t>
            </a:r>
            <a:r>
              <a:rPr lang="en-US" sz="2400" dirty="0"/>
              <a:t>how you felt. Do not </a:t>
            </a:r>
            <a:r>
              <a:rPr lang="en-US" sz="2400" dirty="0" smtClean="0"/>
              <a:t>say why you </a:t>
            </a:r>
            <a:r>
              <a:rPr lang="en-US" sz="2400" dirty="0"/>
              <a:t>felt that </a:t>
            </a:r>
            <a:r>
              <a:rPr lang="en-US" sz="2400" dirty="0" smtClean="0"/>
              <a:t>					way</a:t>
            </a:r>
            <a:r>
              <a:rPr lang="en-US" sz="2400" dirty="0"/>
              <a:t>. </a:t>
            </a:r>
            <a:r>
              <a:rPr lang="en-US" sz="2400" dirty="0" smtClean="0"/>
              <a:t>  Avoid commenting on your </a:t>
            </a:r>
            <a:r>
              <a:rPr lang="en-US" sz="2400" dirty="0"/>
              <a:t>partner’s </a:t>
            </a:r>
            <a:r>
              <a:rPr lang="en-US" sz="2400" dirty="0" smtClean="0"/>
              <a:t>							feelings.</a:t>
            </a:r>
            <a:endParaRPr lang="en-US" sz="2400" dirty="0"/>
          </a:p>
        </p:txBody>
      </p:sp>
      <p:sp>
        <p:nvSpPr>
          <p:cNvPr id="3" name="Content Placeholder 2"/>
          <p:cNvSpPr>
            <a:spLocks noGrp="1"/>
          </p:cNvSpPr>
          <p:nvPr>
            <p:ph idx="1"/>
          </p:nvPr>
        </p:nvSpPr>
        <p:spPr>
          <a:xfrm>
            <a:off x="256032" y="1745996"/>
            <a:ext cx="8631936" cy="402336"/>
          </a:xfrm>
        </p:spPr>
        <p:txBody>
          <a:bodyPr anchor="t">
            <a:noAutofit/>
          </a:bodyPr>
          <a:lstStyle/>
          <a:p>
            <a:pPr marL="0" indent="0">
              <a:buNone/>
            </a:pPr>
            <a:r>
              <a:rPr lang="en-US" sz="2400" b="1" dirty="0" smtClean="0"/>
              <a:t>I </a:t>
            </a:r>
            <a:r>
              <a:rPr lang="en-US" sz="2400" b="1" dirty="0"/>
              <a:t>felt...</a:t>
            </a:r>
          </a:p>
          <a:p>
            <a:endParaRPr lang="en-US" dirty="0"/>
          </a:p>
        </p:txBody>
      </p:sp>
      <p:sp>
        <p:nvSpPr>
          <p:cNvPr id="4" name="Rectangle 3"/>
          <p:cNvSpPr/>
          <p:nvPr/>
        </p:nvSpPr>
        <p:spPr>
          <a:xfrm>
            <a:off x="365760" y="2183918"/>
            <a:ext cx="8449056" cy="4559781"/>
          </a:xfrm>
          <a:prstGeom prst="rect">
            <a:avLst/>
          </a:prstGeom>
        </p:spPr>
        <p:txBody>
          <a:bodyPr wrap="square" lIns="0" tIns="0" rIns="0" bIns="0" numCol="3" spcCol="457200" anchor="ctr">
            <a:noAutofit/>
          </a:bodyPr>
          <a:lstStyle/>
          <a:p>
            <a:pPr marL="463550" indent="-463550">
              <a:lnSpc>
                <a:spcPts val="2600"/>
              </a:lnSpc>
              <a:spcAft>
                <a:spcPts val="600"/>
              </a:spcAft>
              <a:buSzPct val="100000"/>
              <a:buFont typeface="+mj-lt"/>
              <a:buAutoNum type="arabicPeriod"/>
            </a:pPr>
            <a:r>
              <a:rPr lang="en-US" sz="2400" dirty="0"/>
              <a:t>defensive</a:t>
            </a:r>
          </a:p>
          <a:p>
            <a:pPr marL="463550" indent="-463550">
              <a:lnSpc>
                <a:spcPts val="2600"/>
              </a:lnSpc>
              <a:spcAft>
                <a:spcPts val="600"/>
              </a:spcAft>
              <a:buSzPct val="100000"/>
              <a:buFont typeface="+mj-lt"/>
              <a:buAutoNum type="arabicPeriod"/>
            </a:pPr>
            <a:r>
              <a:rPr lang="en-US" sz="2400" dirty="0"/>
              <a:t>not listened to</a:t>
            </a:r>
          </a:p>
          <a:p>
            <a:pPr marL="463550" indent="-463550">
              <a:lnSpc>
                <a:spcPts val="2600"/>
              </a:lnSpc>
              <a:spcAft>
                <a:spcPts val="600"/>
              </a:spcAft>
              <a:buSzPct val="100000"/>
              <a:buFont typeface="+mj-lt"/>
              <a:buAutoNum type="arabicPeriod"/>
            </a:pPr>
            <a:r>
              <a:rPr lang="en-US" sz="2400" dirty="0"/>
              <a:t>feelings got hurt</a:t>
            </a:r>
          </a:p>
          <a:p>
            <a:pPr marL="463550" indent="-463550">
              <a:lnSpc>
                <a:spcPts val="2600"/>
              </a:lnSpc>
              <a:spcAft>
                <a:spcPts val="600"/>
              </a:spcAft>
              <a:buSzPct val="100000"/>
              <a:buFont typeface="+mj-lt"/>
              <a:buAutoNum type="arabicPeriod"/>
            </a:pPr>
            <a:r>
              <a:rPr lang="en-US" sz="2400" dirty="0"/>
              <a:t>totally flooded</a:t>
            </a:r>
          </a:p>
          <a:p>
            <a:pPr marL="463550" indent="-463550">
              <a:lnSpc>
                <a:spcPts val="2600"/>
              </a:lnSpc>
              <a:spcAft>
                <a:spcPts val="600"/>
              </a:spcAft>
              <a:buSzPct val="100000"/>
              <a:buFont typeface="+mj-lt"/>
              <a:buAutoNum type="arabicPeriod"/>
            </a:pPr>
            <a:r>
              <a:rPr lang="en-US" sz="2400" dirty="0"/>
              <a:t>angry</a:t>
            </a:r>
          </a:p>
          <a:p>
            <a:pPr marL="463550" indent="-463550">
              <a:lnSpc>
                <a:spcPts val="2600"/>
              </a:lnSpc>
              <a:spcAft>
                <a:spcPts val="600"/>
              </a:spcAft>
              <a:buSzPct val="100000"/>
              <a:buFont typeface="+mj-lt"/>
              <a:buAutoNum type="arabicPeriod"/>
            </a:pPr>
            <a:r>
              <a:rPr lang="en-US" sz="2400" dirty="0"/>
              <a:t>sad</a:t>
            </a:r>
          </a:p>
          <a:p>
            <a:pPr marL="463550" indent="-463550">
              <a:lnSpc>
                <a:spcPts val="2600"/>
              </a:lnSpc>
              <a:spcAft>
                <a:spcPts val="600"/>
              </a:spcAft>
              <a:buSzPct val="100000"/>
              <a:buFont typeface="+mj-lt"/>
              <a:buAutoNum type="arabicPeriod"/>
            </a:pPr>
            <a:r>
              <a:rPr lang="en-US" sz="2400" dirty="0"/>
              <a:t>unloved</a:t>
            </a:r>
          </a:p>
          <a:p>
            <a:pPr marL="463550" indent="-463550">
              <a:lnSpc>
                <a:spcPts val="2600"/>
              </a:lnSpc>
              <a:spcAft>
                <a:spcPts val="600"/>
              </a:spcAft>
              <a:buSzPct val="100000"/>
              <a:buFont typeface="+mj-lt"/>
              <a:buAutoNum type="arabicPeriod"/>
            </a:pPr>
            <a:r>
              <a:rPr lang="en-US" sz="2400" dirty="0"/>
              <a:t>misunderstood</a:t>
            </a:r>
          </a:p>
          <a:p>
            <a:pPr marL="463550" indent="-463550">
              <a:lnSpc>
                <a:spcPts val="2600"/>
              </a:lnSpc>
              <a:spcAft>
                <a:spcPts val="600"/>
              </a:spcAft>
              <a:buSzPct val="100000"/>
              <a:buFont typeface="+mj-lt"/>
              <a:buAutoNum type="arabicPeriod"/>
            </a:pPr>
            <a:r>
              <a:rPr lang="en-US" sz="2400" dirty="0"/>
              <a:t>criticized</a:t>
            </a:r>
          </a:p>
          <a:p>
            <a:pPr marL="463550" indent="-463550">
              <a:lnSpc>
                <a:spcPts val="2600"/>
              </a:lnSpc>
              <a:spcAft>
                <a:spcPts val="600"/>
              </a:spcAft>
              <a:buSzPct val="100000"/>
              <a:buFont typeface="+mj-lt"/>
              <a:buAutoNum type="arabicPeriod"/>
            </a:pPr>
            <a:r>
              <a:rPr lang="en-US" sz="2400" dirty="0"/>
              <a:t>took a complaint </a:t>
            </a:r>
            <a:br>
              <a:rPr lang="en-US" sz="2400" dirty="0"/>
            </a:br>
            <a:r>
              <a:rPr lang="en-US" sz="2400" dirty="0"/>
              <a:t>personally</a:t>
            </a:r>
          </a:p>
          <a:p>
            <a:pPr marL="463550" indent="-463550">
              <a:lnSpc>
                <a:spcPts val="2600"/>
              </a:lnSpc>
              <a:spcAft>
                <a:spcPts val="600"/>
              </a:spcAft>
              <a:buSzPct val="100000"/>
              <a:buFont typeface="+mj-lt"/>
              <a:buAutoNum type="arabicPeriod"/>
            </a:pPr>
            <a:r>
              <a:rPr lang="en-US" sz="2400" dirty="0"/>
              <a:t>like you didn’t even </a:t>
            </a:r>
            <a:r>
              <a:rPr lang="en-US" sz="2400" dirty="0" smtClean="0"/>
              <a:t>like </a:t>
            </a:r>
            <a:r>
              <a:rPr lang="en-US" sz="2400" dirty="0"/>
              <a:t>me</a:t>
            </a:r>
          </a:p>
          <a:p>
            <a:pPr marL="463550" indent="-463550">
              <a:lnSpc>
                <a:spcPts val="2600"/>
              </a:lnSpc>
              <a:spcAft>
                <a:spcPts val="600"/>
              </a:spcAft>
              <a:buSzPct val="100000"/>
              <a:buFont typeface="+mj-lt"/>
              <a:buAutoNum type="arabicPeriod"/>
            </a:pPr>
            <a:r>
              <a:rPr lang="en-US" sz="2400" dirty="0"/>
              <a:t>not cared about</a:t>
            </a:r>
          </a:p>
          <a:p>
            <a:pPr marL="463550" indent="-463550">
              <a:lnSpc>
                <a:spcPts val="2600"/>
              </a:lnSpc>
              <a:spcAft>
                <a:spcPts val="600"/>
              </a:spcAft>
              <a:buSzPct val="100000"/>
              <a:buFont typeface="+mj-lt"/>
              <a:buAutoNum type="arabicPeriod"/>
            </a:pPr>
            <a:r>
              <a:rPr lang="en-US" sz="2400" dirty="0"/>
              <a:t>worried</a:t>
            </a:r>
          </a:p>
          <a:p>
            <a:pPr marL="463550" indent="-463550">
              <a:lnSpc>
                <a:spcPts val="2600"/>
              </a:lnSpc>
              <a:spcAft>
                <a:spcPts val="600"/>
              </a:spcAft>
              <a:buSzPct val="100000"/>
              <a:buFont typeface="+mj-lt"/>
              <a:buAutoNum type="arabicPeriod"/>
            </a:pPr>
            <a:r>
              <a:rPr lang="en-US" sz="2400" dirty="0"/>
              <a:t>afraid</a:t>
            </a:r>
          </a:p>
          <a:p>
            <a:pPr marL="463550" indent="-463550">
              <a:lnSpc>
                <a:spcPts val="2600"/>
              </a:lnSpc>
              <a:spcAft>
                <a:spcPts val="600"/>
              </a:spcAft>
              <a:buSzPct val="100000"/>
              <a:buFont typeface="+mj-lt"/>
              <a:buAutoNum type="arabicPeriod"/>
            </a:pPr>
            <a:r>
              <a:rPr lang="en-US" sz="2400" dirty="0"/>
              <a:t>unsafe</a:t>
            </a:r>
          </a:p>
          <a:p>
            <a:pPr marL="463550" indent="-463550">
              <a:lnSpc>
                <a:spcPts val="2600"/>
              </a:lnSpc>
              <a:spcAft>
                <a:spcPts val="600"/>
              </a:spcAft>
              <a:buSzPct val="100000"/>
              <a:buFont typeface="+mj-lt"/>
              <a:buAutoNum type="arabicPeriod"/>
            </a:pPr>
            <a:r>
              <a:rPr lang="en-US" sz="2400" dirty="0"/>
              <a:t>tense</a:t>
            </a:r>
          </a:p>
          <a:p>
            <a:pPr marL="463550" indent="-463550">
              <a:lnSpc>
                <a:spcPts val="2600"/>
              </a:lnSpc>
              <a:spcAft>
                <a:spcPts val="600"/>
              </a:spcAft>
              <a:buSzPct val="100000"/>
              <a:buFont typeface="+mj-lt"/>
              <a:buAutoNum type="arabicPeriod"/>
            </a:pPr>
            <a:r>
              <a:rPr lang="en-US" sz="2400" dirty="0"/>
              <a:t>I was right and you </a:t>
            </a:r>
            <a:r>
              <a:rPr lang="en-US" sz="2400" dirty="0" smtClean="0"/>
              <a:t>were </a:t>
            </a:r>
            <a:r>
              <a:rPr lang="en-US" sz="2400" dirty="0"/>
              <a:t>wrong</a:t>
            </a:r>
          </a:p>
          <a:p>
            <a:pPr marL="463550" indent="-463550">
              <a:lnSpc>
                <a:spcPts val="2600"/>
              </a:lnSpc>
              <a:spcAft>
                <a:spcPts val="600"/>
              </a:spcAft>
              <a:buSzPct val="100000"/>
              <a:buFont typeface="+mj-lt"/>
              <a:buAutoNum type="arabicPeriod"/>
            </a:pPr>
            <a:r>
              <a:rPr lang="en-US" sz="2400" dirty="0"/>
              <a:t>both of us were </a:t>
            </a:r>
            <a:r>
              <a:rPr lang="en-US" sz="2400" dirty="0" smtClean="0"/>
              <a:t>partly right</a:t>
            </a:r>
            <a:endParaRPr lang="en-US" sz="2400" dirty="0"/>
          </a:p>
          <a:p>
            <a:pPr marL="463550" indent="-463550">
              <a:lnSpc>
                <a:spcPts val="2600"/>
              </a:lnSpc>
              <a:spcAft>
                <a:spcPts val="600"/>
              </a:spcAft>
              <a:buSzPct val="100000"/>
              <a:buFont typeface="+mj-lt"/>
              <a:buAutoNum type="arabicPeriod"/>
            </a:pPr>
            <a:r>
              <a:rPr lang="en-US" sz="2400" dirty="0"/>
              <a:t>out of control</a:t>
            </a:r>
          </a:p>
          <a:p>
            <a:pPr marL="463550" indent="-463550">
              <a:lnSpc>
                <a:spcPts val="2600"/>
              </a:lnSpc>
              <a:spcAft>
                <a:spcPts val="600"/>
              </a:spcAft>
              <a:buSzPct val="100000"/>
              <a:buFont typeface="+mj-lt"/>
              <a:buAutoNum type="arabicPeriod"/>
            </a:pPr>
            <a:r>
              <a:rPr lang="en-US" sz="2400" dirty="0"/>
              <a:t>frustrated</a:t>
            </a:r>
          </a:p>
          <a:p>
            <a:pPr marL="463550" indent="-463550">
              <a:lnSpc>
                <a:spcPts val="2600"/>
              </a:lnSpc>
              <a:spcAft>
                <a:spcPts val="600"/>
              </a:spcAft>
              <a:buSzPct val="100000"/>
              <a:buFont typeface="+mj-lt"/>
              <a:buAutoNum type="arabicPeriod"/>
            </a:pPr>
            <a:r>
              <a:rPr lang="en-US" sz="2400" dirty="0"/>
              <a:t>righteously indignant</a:t>
            </a:r>
          </a:p>
          <a:p>
            <a:pPr marL="463550" indent="-463550">
              <a:lnSpc>
                <a:spcPts val="2600"/>
              </a:lnSpc>
              <a:spcAft>
                <a:spcPts val="600"/>
              </a:spcAft>
              <a:buSzPct val="100000"/>
              <a:buFont typeface="+mj-lt"/>
              <a:buAutoNum type="arabicPeriod"/>
            </a:pPr>
            <a:r>
              <a:rPr lang="en-US" sz="2400" dirty="0"/>
              <a:t>morally justified</a:t>
            </a:r>
          </a:p>
          <a:p>
            <a:pPr marL="463550" indent="-463550">
              <a:lnSpc>
                <a:spcPts val="2600"/>
              </a:lnSpc>
              <a:spcAft>
                <a:spcPts val="600"/>
              </a:spcAft>
              <a:buSzPct val="100000"/>
              <a:buFont typeface="+mj-lt"/>
              <a:buAutoNum type="arabicPeriod"/>
            </a:pPr>
            <a:r>
              <a:rPr lang="en-US" sz="2400" dirty="0"/>
              <a:t>unfairly picked on</a:t>
            </a:r>
          </a:p>
          <a:p>
            <a:pPr marL="463550" indent="-463550">
              <a:lnSpc>
                <a:spcPts val="2600"/>
              </a:lnSpc>
              <a:spcAft>
                <a:spcPts val="600"/>
              </a:spcAft>
              <a:buSzPct val="100000"/>
              <a:buFont typeface="+mj-lt"/>
              <a:buAutoNum type="arabicPeriod"/>
            </a:pPr>
            <a:r>
              <a:rPr lang="en-US" sz="2400" dirty="0"/>
              <a:t>unappreciated</a:t>
            </a:r>
          </a:p>
          <a:p>
            <a:pPr marL="463550" indent="-463550">
              <a:lnSpc>
                <a:spcPts val="2600"/>
              </a:lnSpc>
              <a:spcAft>
                <a:spcPts val="600"/>
              </a:spcAft>
              <a:buSzPct val="100000"/>
              <a:buFont typeface="+mj-lt"/>
              <a:buAutoNum type="arabicPeriod"/>
            </a:pPr>
            <a:r>
              <a:rPr lang="en-US" sz="2400" dirty="0"/>
              <a:t>disliked</a:t>
            </a:r>
          </a:p>
          <a:p>
            <a:pPr marL="463550" indent="-463550">
              <a:lnSpc>
                <a:spcPts val="2600"/>
              </a:lnSpc>
              <a:spcAft>
                <a:spcPts val="600"/>
              </a:spcAft>
              <a:buSzPct val="100000"/>
              <a:buFont typeface="+mj-lt"/>
              <a:buAutoNum type="arabicPeriod"/>
            </a:pPr>
            <a:r>
              <a:rPr lang="en-US" sz="2400" dirty="0"/>
              <a:t>unattractive</a:t>
            </a:r>
          </a:p>
          <a:p>
            <a:pPr marL="463550" indent="-463550">
              <a:lnSpc>
                <a:spcPts val="2600"/>
              </a:lnSpc>
              <a:spcAft>
                <a:spcPts val="600"/>
              </a:spcAft>
              <a:buSzPct val="100000"/>
              <a:buFont typeface="+mj-lt"/>
              <a:buAutoNum type="arabicPeriod"/>
            </a:pPr>
            <a:r>
              <a:rPr lang="en-US" sz="2400" dirty="0" smtClean="0"/>
              <a:t>stupid</a:t>
            </a:r>
            <a:endParaRPr lang="en-US" sz="2400" dirty="0"/>
          </a:p>
        </p:txBody>
      </p:sp>
      <p:cxnSp>
        <p:nvCxnSpPr>
          <p:cNvPr id="14" name="Straight Connector 13"/>
          <p:cNvCxnSpPr/>
          <p:nvPr/>
        </p:nvCxnSpPr>
        <p:spPr>
          <a:xfrm>
            <a:off x="365760" y="1710140"/>
            <a:ext cx="8449056" cy="0"/>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365760" y="147850"/>
            <a:ext cx="8473440" cy="12700"/>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8498222"/>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6032" y="237107"/>
            <a:ext cx="8631936" cy="402336"/>
          </a:xfrm>
        </p:spPr>
        <p:txBody>
          <a:bodyPr anchor="t">
            <a:noAutofit/>
          </a:bodyPr>
          <a:lstStyle/>
          <a:p>
            <a:pPr marL="0" indent="0">
              <a:buNone/>
            </a:pPr>
            <a:r>
              <a:rPr lang="en-US" sz="2400" b="1" dirty="0"/>
              <a:t>I felt</a:t>
            </a:r>
            <a:r>
              <a:rPr lang="en-US" sz="2400" b="1" dirty="0" smtClean="0"/>
              <a:t>... (continued)</a:t>
            </a:r>
            <a:endParaRPr lang="en-US" sz="2400" b="1" dirty="0"/>
          </a:p>
          <a:p>
            <a:endParaRPr lang="en-US" dirty="0"/>
          </a:p>
        </p:txBody>
      </p:sp>
      <p:sp>
        <p:nvSpPr>
          <p:cNvPr id="4" name="Rectangle 3"/>
          <p:cNvSpPr/>
          <p:nvPr/>
        </p:nvSpPr>
        <p:spPr>
          <a:xfrm>
            <a:off x="355600" y="748625"/>
            <a:ext cx="8532368" cy="5918875"/>
          </a:xfrm>
          <a:prstGeom prst="rect">
            <a:avLst/>
          </a:prstGeom>
        </p:spPr>
        <p:txBody>
          <a:bodyPr wrap="square" lIns="0" tIns="0" rIns="0" bIns="0" numCol="3" spcCol="457200" anchor="t" anchorCtr="0">
            <a:noAutofit/>
          </a:bodyPr>
          <a:lstStyle/>
          <a:p>
            <a:pPr marL="457200" indent="-457200">
              <a:lnSpc>
                <a:spcPts val="2600"/>
              </a:lnSpc>
              <a:spcAft>
                <a:spcPts val="1200"/>
              </a:spcAft>
              <a:buSzPct val="100000"/>
              <a:buFont typeface="+mj-lt"/>
              <a:buAutoNum type="arabicPeriod" startAt="28"/>
            </a:pPr>
            <a:r>
              <a:rPr lang="en-US" sz="2400" dirty="0" smtClean="0"/>
              <a:t>morally outraged</a:t>
            </a:r>
            <a:endParaRPr lang="en-US" sz="2400" dirty="0"/>
          </a:p>
          <a:p>
            <a:pPr marL="457200" indent="-457200">
              <a:lnSpc>
                <a:spcPts val="2600"/>
              </a:lnSpc>
              <a:spcAft>
                <a:spcPts val="1200"/>
              </a:spcAft>
              <a:buSzPct val="100000"/>
              <a:buFont typeface="+mj-lt"/>
              <a:buAutoNum type="arabicPeriod" startAt="28"/>
            </a:pPr>
            <a:r>
              <a:rPr lang="en-US" sz="2400" dirty="0"/>
              <a:t>taken for granted</a:t>
            </a:r>
          </a:p>
          <a:p>
            <a:pPr marL="457200" indent="-457200">
              <a:lnSpc>
                <a:spcPts val="2600"/>
              </a:lnSpc>
              <a:spcAft>
                <a:spcPts val="1200"/>
              </a:spcAft>
              <a:buSzPct val="100000"/>
              <a:buFont typeface="+mj-lt"/>
              <a:buAutoNum type="arabicPeriod" startAt="28"/>
            </a:pPr>
            <a:r>
              <a:rPr lang="en-US" sz="2400" dirty="0"/>
              <a:t>like leaving</a:t>
            </a:r>
          </a:p>
          <a:p>
            <a:pPr marL="457200" indent="-457200">
              <a:lnSpc>
                <a:spcPts val="2600"/>
              </a:lnSpc>
              <a:spcAft>
                <a:spcPts val="1200"/>
              </a:spcAft>
              <a:buSzPct val="100000"/>
              <a:buFont typeface="+mj-lt"/>
              <a:buAutoNum type="arabicPeriod" startAt="28"/>
            </a:pPr>
            <a:r>
              <a:rPr lang="en-US" sz="2400" dirty="0"/>
              <a:t>like staying and talking this through</a:t>
            </a:r>
          </a:p>
          <a:p>
            <a:pPr marL="457200" indent="-457200">
              <a:lnSpc>
                <a:spcPts val="2600"/>
              </a:lnSpc>
              <a:spcAft>
                <a:spcPts val="1200"/>
              </a:spcAft>
              <a:buSzPct val="100000"/>
              <a:buFont typeface="+mj-lt"/>
              <a:buAutoNum type="arabicPeriod" startAt="28"/>
            </a:pPr>
            <a:r>
              <a:rPr lang="en-US" sz="2400" dirty="0"/>
              <a:t>I was overwhelmed </a:t>
            </a:r>
            <a:br>
              <a:rPr lang="en-US" sz="2400" dirty="0"/>
            </a:br>
            <a:r>
              <a:rPr lang="en-US" sz="2400" dirty="0"/>
              <a:t>with emotion</a:t>
            </a:r>
          </a:p>
          <a:p>
            <a:pPr marL="457200" indent="-457200">
              <a:lnSpc>
                <a:spcPts val="2600"/>
              </a:lnSpc>
              <a:spcAft>
                <a:spcPts val="1200"/>
              </a:spcAft>
              <a:buSzPct val="100000"/>
              <a:buFont typeface="+mj-lt"/>
              <a:buAutoNum type="arabicPeriod" startAt="28"/>
            </a:pPr>
            <a:r>
              <a:rPr lang="en-US" sz="2400" dirty="0"/>
              <a:t>not calm</a:t>
            </a:r>
          </a:p>
          <a:p>
            <a:pPr marL="457200" indent="-457200">
              <a:lnSpc>
                <a:spcPts val="2600"/>
              </a:lnSpc>
              <a:spcAft>
                <a:spcPts val="1200"/>
              </a:spcAft>
              <a:buSzPct val="100000"/>
              <a:buFont typeface="+mj-lt"/>
              <a:buAutoNum type="arabicPeriod" startAt="28"/>
            </a:pPr>
            <a:r>
              <a:rPr lang="en-US" sz="2400" dirty="0"/>
              <a:t>stubborn</a:t>
            </a:r>
          </a:p>
          <a:p>
            <a:pPr marL="457200" indent="-457200">
              <a:lnSpc>
                <a:spcPts val="2600"/>
              </a:lnSpc>
              <a:spcAft>
                <a:spcPts val="1200"/>
              </a:spcAft>
              <a:buSzPct val="100000"/>
              <a:buFont typeface="+mj-lt"/>
              <a:buAutoNum type="arabicPeriod" startAt="28"/>
            </a:pPr>
            <a:r>
              <a:rPr lang="en-US" sz="2400" dirty="0"/>
              <a:t>powerless</a:t>
            </a:r>
          </a:p>
          <a:p>
            <a:pPr marL="457200" indent="-457200">
              <a:lnSpc>
                <a:spcPts val="2600"/>
              </a:lnSpc>
              <a:spcAft>
                <a:spcPts val="1200"/>
              </a:spcAft>
              <a:buSzPct val="100000"/>
              <a:buFont typeface="+mj-lt"/>
              <a:buAutoNum type="arabicPeriod" startAt="28"/>
            </a:pPr>
            <a:r>
              <a:rPr lang="en-US" sz="2400" dirty="0"/>
              <a:t>I had no influence </a:t>
            </a:r>
          </a:p>
          <a:p>
            <a:pPr marL="457200" indent="-457200">
              <a:lnSpc>
                <a:spcPts val="2600"/>
              </a:lnSpc>
              <a:spcAft>
                <a:spcPts val="1200"/>
              </a:spcAft>
              <a:buSzPct val="100000"/>
              <a:buFont typeface="+mj-lt"/>
              <a:buAutoNum type="arabicPeriod" startAt="28"/>
            </a:pPr>
            <a:r>
              <a:rPr lang="en-US" sz="2400" dirty="0"/>
              <a:t>I wanted to win this one</a:t>
            </a:r>
          </a:p>
          <a:p>
            <a:pPr marL="457200" indent="-457200">
              <a:lnSpc>
                <a:spcPts val="2600"/>
              </a:lnSpc>
              <a:spcAft>
                <a:spcPts val="1200"/>
              </a:spcAft>
              <a:buSzPct val="100000"/>
              <a:buFont typeface="+mj-lt"/>
              <a:buAutoNum type="arabicPeriod" startAt="28"/>
            </a:pPr>
            <a:r>
              <a:rPr lang="en-US" sz="2400" dirty="0"/>
              <a:t>my opinions didn’t even matter</a:t>
            </a:r>
          </a:p>
          <a:p>
            <a:pPr marL="457200" indent="-457200">
              <a:lnSpc>
                <a:spcPts val="2600"/>
              </a:lnSpc>
              <a:spcAft>
                <a:spcPts val="1200"/>
              </a:spcAft>
              <a:buSzPct val="100000"/>
              <a:buFont typeface="+mj-lt"/>
              <a:buAutoNum type="arabicPeriod" startAt="28"/>
            </a:pPr>
            <a:r>
              <a:rPr lang="en-US" sz="2400" dirty="0"/>
              <a:t>there was a lot of give and take</a:t>
            </a:r>
          </a:p>
          <a:p>
            <a:pPr marL="457200" indent="-457200">
              <a:lnSpc>
                <a:spcPts val="2600"/>
              </a:lnSpc>
              <a:spcAft>
                <a:spcPts val="1200"/>
              </a:spcAft>
              <a:buSzPct val="100000"/>
              <a:buFont typeface="+mj-lt"/>
              <a:buAutoNum type="arabicPeriod" startAt="28"/>
            </a:pPr>
            <a:r>
              <a:rPr lang="en-US" sz="2400" dirty="0"/>
              <a:t>I had no feelings at all</a:t>
            </a:r>
          </a:p>
          <a:p>
            <a:pPr marL="457200" indent="-457200">
              <a:lnSpc>
                <a:spcPts val="2600"/>
              </a:lnSpc>
              <a:spcAft>
                <a:spcPts val="1200"/>
              </a:spcAft>
              <a:buSzPct val="100000"/>
              <a:buFont typeface="+mj-lt"/>
              <a:buAutoNum type="arabicPeriod" startAt="28"/>
            </a:pPr>
            <a:r>
              <a:rPr lang="en-US" sz="2400" dirty="0"/>
              <a:t>I had no idea what I was feeling</a:t>
            </a:r>
          </a:p>
          <a:p>
            <a:pPr marL="457200" indent="-457200">
              <a:lnSpc>
                <a:spcPts val="2600"/>
              </a:lnSpc>
              <a:spcAft>
                <a:spcPts val="1200"/>
              </a:spcAft>
              <a:buSzPct val="100000"/>
              <a:buFont typeface="+mj-lt"/>
              <a:buAutoNum type="arabicPeriod" startAt="28"/>
            </a:pPr>
            <a:r>
              <a:rPr lang="en-US" sz="2400" dirty="0"/>
              <a:t>lonely</a:t>
            </a:r>
          </a:p>
          <a:p>
            <a:pPr marL="457200" indent="-457200">
              <a:lnSpc>
                <a:spcPts val="2600"/>
              </a:lnSpc>
              <a:spcAft>
                <a:spcPts val="1200"/>
              </a:spcAft>
              <a:buSzPct val="100000"/>
              <a:buFont typeface="+mj-lt"/>
              <a:buAutoNum type="arabicPeriod" startAt="28"/>
            </a:pPr>
            <a:r>
              <a:rPr lang="en-US" sz="2400" dirty="0"/>
              <a:t>alienated</a:t>
            </a:r>
          </a:p>
          <a:p>
            <a:pPr marL="457200" indent="-457200">
              <a:lnSpc>
                <a:spcPts val="2600"/>
              </a:lnSpc>
              <a:spcAft>
                <a:spcPts val="1200"/>
              </a:spcAft>
              <a:buSzPct val="100000"/>
              <a:buFont typeface="+mj-lt"/>
              <a:buAutoNum type="arabicPeriod" startAt="28"/>
            </a:pPr>
            <a:r>
              <a:rPr lang="en-US" sz="2400" dirty="0"/>
              <a:t>ashamed</a:t>
            </a:r>
          </a:p>
          <a:p>
            <a:pPr marL="457200" indent="-457200">
              <a:lnSpc>
                <a:spcPts val="2600"/>
              </a:lnSpc>
              <a:spcAft>
                <a:spcPts val="1200"/>
              </a:spcAft>
              <a:buSzPct val="100000"/>
              <a:buFont typeface="+mj-lt"/>
              <a:buAutoNum type="arabicPeriod" startAt="28"/>
            </a:pPr>
            <a:r>
              <a:rPr lang="en-US" sz="2400" dirty="0"/>
              <a:t>guilty</a:t>
            </a:r>
          </a:p>
          <a:p>
            <a:pPr marL="457200" indent="-457200">
              <a:lnSpc>
                <a:spcPts val="2600"/>
              </a:lnSpc>
              <a:spcAft>
                <a:spcPts val="1200"/>
              </a:spcAft>
              <a:buSzPct val="100000"/>
              <a:buFont typeface="+mj-lt"/>
              <a:buAutoNum type="arabicPeriod" startAt="28"/>
            </a:pPr>
            <a:r>
              <a:rPr lang="en-US" sz="2400" dirty="0"/>
              <a:t>culpable</a:t>
            </a:r>
          </a:p>
          <a:p>
            <a:pPr marL="457200" indent="-457200">
              <a:lnSpc>
                <a:spcPts val="2600"/>
              </a:lnSpc>
              <a:spcAft>
                <a:spcPts val="1200"/>
              </a:spcAft>
              <a:buSzPct val="100000"/>
              <a:buFont typeface="+mj-lt"/>
              <a:buAutoNum type="arabicPeriod" startAt="28"/>
            </a:pPr>
            <a:r>
              <a:rPr lang="en-US" sz="2400" dirty="0"/>
              <a:t>abandoned</a:t>
            </a:r>
          </a:p>
          <a:p>
            <a:pPr marL="457200" indent="-457200">
              <a:lnSpc>
                <a:spcPts val="2600"/>
              </a:lnSpc>
              <a:spcAft>
                <a:spcPts val="1200"/>
              </a:spcAft>
              <a:buSzPct val="100000"/>
              <a:buFont typeface="+mj-lt"/>
              <a:buAutoNum type="arabicPeriod" startAt="28"/>
            </a:pPr>
            <a:r>
              <a:rPr lang="en-US" sz="2400" dirty="0"/>
              <a:t>disloyal</a:t>
            </a:r>
          </a:p>
          <a:p>
            <a:pPr marL="457200" indent="-457200">
              <a:lnSpc>
                <a:spcPts val="2600"/>
              </a:lnSpc>
              <a:spcAft>
                <a:spcPts val="1200"/>
              </a:spcAft>
              <a:buSzPct val="100000"/>
              <a:buFont typeface="+mj-lt"/>
              <a:buAutoNum type="arabicPeriod" startAt="28"/>
            </a:pPr>
            <a:r>
              <a:rPr lang="en-US" sz="2400" dirty="0"/>
              <a:t>exhausted</a:t>
            </a:r>
          </a:p>
          <a:p>
            <a:pPr marL="457200" indent="-457200">
              <a:lnSpc>
                <a:spcPts val="2600"/>
              </a:lnSpc>
              <a:spcAft>
                <a:spcPts val="1200"/>
              </a:spcAft>
              <a:buSzPct val="100000"/>
              <a:buFont typeface="+mj-lt"/>
              <a:buAutoNum type="arabicPeriod" startAt="28"/>
            </a:pPr>
            <a:r>
              <a:rPr lang="en-US" sz="2400" dirty="0"/>
              <a:t>foolish</a:t>
            </a:r>
          </a:p>
          <a:p>
            <a:pPr marL="457200" indent="-457200">
              <a:lnSpc>
                <a:spcPts val="2600"/>
              </a:lnSpc>
              <a:spcAft>
                <a:spcPts val="1200"/>
              </a:spcAft>
              <a:buSzPct val="100000"/>
              <a:buFont typeface="+mj-lt"/>
              <a:buAutoNum type="arabicPeriod" startAt="28"/>
            </a:pPr>
            <a:r>
              <a:rPr lang="en-US" sz="2400" dirty="0"/>
              <a:t>overwhelmed</a:t>
            </a:r>
          </a:p>
          <a:p>
            <a:pPr marL="457200" indent="-457200">
              <a:lnSpc>
                <a:spcPts val="2600"/>
              </a:lnSpc>
              <a:spcAft>
                <a:spcPts val="1200"/>
              </a:spcAft>
              <a:buSzPct val="100000"/>
              <a:buFont typeface="+mj-lt"/>
              <a:buAutoNum type="arabicPeriod" startAt="28"/>
            </a:pPr>
            <a:r>
              <a:rPr lang="en-US" sz="2400" dirty="0"/>
              <a:t>remorseful</a:t>
            </a:r>
          </a:p>
          <a:p>
            <a:pPr marL="457200" indent="-457200">
              <a:lnSpc>
                <a:spcPts val="2600"/>
              </a:lnSpc>
              <a:spcAft>
                <a:spcPts val="1200"/>
              </a:spcAft>
              <a:buSzPct val="100000"/>
              <a:buFont typeface="+mj-lt"/>
              <a:buAutoNum type="arabicPeriod" startAt="28"/>
            </a:pPr>
            <a:r>
              <a:rPr lang="en-US" sz="2400" dirty="0"/>
              <a:t>shocked</a:t>
            </a:r>
          </a:p>
          <a:p>
            <a:pPr marL="457200" indent="-457200">
              <a:lnSpc>
                <a:spcPts val="2600"/>
              </a:lnSpc>
              <a:spcAft>
                <a:spcPts val="1200"/>
              </a:spcAft>
              <a:buSzPct val="100000"/>
              <a:buFont typeface="+mj-lt"/>
              <a:buAutoNum type="arabicPeriod" startAt="28"/>
            </a:pPr>
            <a:r>
              <a:rPr lang="en-US" sz="2400" dirty="0"/>
              <a:t>tired</a:t>
            </a:r>
          </a:p>
        </p:txBody>
      </p:sp>
    </p:spTree>
    <p:extLst>
      <p:ext uri="{BB962C8B-B14F-4D97-AF65-F5344CB8AC3E}">
        <p14:creationId xmlns:p14="http://schemas.microsoft.com/office/powerpoint/2010/main" val="16412444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152400" y="152400"/>
            <a:ext cx="9448800" cy="990600"/>
          </a:xfrm>
        </p:spPr>
        <p:txBody>
          <a:bodyPr>
            <a:normAutofit fontScale="90000"/>
          </a:bodyPr>
          <a:lstStyle/>
          <a:p>
            <a:pPr eaLnBrk="1" hangingPunct="1">
              <a:defRPr/>
            </a:pPr>
            <a:r>
              <a:rPr lang="en-US" sz="4000" b="1" dirty="0" smtClean="0">
                <a:solidFill>
                  <a:srgbClr val="A50021"/>
                </a:solidFill>
                <a:cs typeface="+mj-cs"/>
              </a:rPr>
              <a:t>Cumulated Data Representation: Typical Data for Low Risk Couple during conflict</a:t>
            </a:r>
          </a:p>
        </p:txBody>
      </p:sp>
      <p:pic>
        <p:nvPicPr>
          <p:cNvPr id="26626" name="Picture 3" descr="Lowriskcou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959100"/>
            <a:ext cx="5410200"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6" name="Rectangle 4"/>
          <p:cNvSpPr>
            <a:spLocks noChangeArrowheads="1"/>
          </p:cNvSpPr>
          <p:nvPr/>
        </p:nvSpPr>
        <p:spPr bwMode="auto">
          <a:xfrm>
            <a:off x="7239000" y="3048000"/>
            <a:ext cx="190500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algn="ctr">
              <a:defRPr/>
            </a:pPr>
            <a:r>
              <a:rPr lang="en-US" sz="3200" b="1" dirty="0">
                <a:cs typeface="+mn-cs"/>
              </a:rPr>
              <a:t>Stable </a:t>
            </a:r>
          </a:p>
          <a:p>
            <a:pPr algn="ctr">
              <a:defRPr/>
            </a:pPr>
            <a:r>
              <a:rPr lang="en-US" sz="3200" b="1" dirty="0">
                <a:cs typeface="+mn-cs"/>
              </a:rPr>
              <a:t>marriage</a:t>
            </a:r>
          </a:p>
        </p:txBody>
      </p:sp>
      <p:sp>
        <p:nvSpPr>
          <p:cNvPr id="120837" name="Text Box 5"/>
          <p:cNvSpPr txBox="1">
            <a:spLocks noChangeArrowheads="1"/>
          </p:cNvSpPr>
          <p:nvPr/>
        </p:nvSpPr>
        <p:spPr bwMode="auto">
          <a:xfrm>
            <a:off x="0" y="3324225"/>
            <a:ext cx="1665288" cy="191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defRPr/>
            </a:pPr>
            <a:r>
              <a:rPr lang="en-US" dirty="0">
                <a:cs typeface="+mn-cs"/>
              </a:rPr>
              <a:t>Examples:</a:t>
            </a:r>
          </a:p>
          <a:p>
            <a:pPr>
              <a:defRPr/>
            </a:pPr>
            <a:r>
              <a:rPr lang="en-US" dirty="0">
                <a:cs typeface="+mn-cs"/>
              </a:rPr>
              <a:t>affection +4</a:t>
            </a:r>
          </a:p>
          <a:p>
            <a:pPr>
              <a:defRPr/>
            </a:pPr>
            <a:r>
              <a:rPr lang="en-US" dirty="0">
                <a:cs typeface="+mn-cs"/>
              </a:rPr>
              <a:t>disgust -3</a:t>
            </a:r>
          </a:p>
          <a:p>
            <a:pPr>
              <a:defRPr/>
            </a:pPr>
            <a:r>
              <a:rPr lang="en-US" dirty="0">
                <a:cs typeface="+mn-cs"/>
              </a:rPr>
              <a:t>whining -1</a:t>
            </a:r>
          </a:p>
          <a:p>
            <a:pPr>
              <a:defRPr/>
            </a:pPr>
            <a:r>
              <a:rPr lang="en-US" dirty="0">
                <a:cs typeface="+mn-cs"/>
              </a:rPr>
              <a:t>contempt -4</a:t>
            </a:r>
          </a:p>
        </p:txBody>
      </p:sp>
      <p:sp>
        <p:nvSpPr>
          <p:cNvPr id="120838" name="Text Box 6"/>
          <p:cNvSpPr txBox="1">
            <a:spLocks noChangeArrowheads="1"/>
          </p:cNvSpPr>
          <p:nvPr/>
        </p:nvSpPr>
        <p:spPr bwMode="auto">
          <a:xfrm>
            <a:off x="7239000" y="4524375"/>
            <a:ext cx="1905000" cy="180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algn="ctr">
              <a:defRPr/>
            </a:pPr>
            <a:r>
              <a:rPr lang="en-US" sz="2800" b="1" dirty="0">
                <a:solidFill>
                  <a:srgbClr val="A50021"/>
                </a:solidFill>
                <a:cs typeface="+mn-cs"/>
              </a:rPr>
              <a:t>5 to 1</a:t>
            </a:r>
          </a:p>
          <a:p>
            <a:pPr algn="ctr">
              <a:defRPr/>
            </a:pPr>
            <a:r>
              <a:rPr lang="en-US" sz="2800" b="1" dirty="0">
                <a:solidFill>
                  <a:srgbClr val="A50021"/>
                </a:solidFill>
                <a:cs typeface="+mn-cs"/>
              </a:rPr>
              <a:t>positive to negative ratio</a:t>
            </a:r>
          </a:p>
        </p:txBody>
      </p:sp>
      <p:sp>
        <p:nvSpPr>
          <p:cNvPr id="120839" name="Text Box 7"/>
          <p:cNvSpPr txBox="1">
            <a:spLocks noChangeArrowheads="1"/>
          </p:cNvSpPr>
          <p:nvPr/>
        </p:nvSpPr>
        <p:spPr bwMode="auto">
          <a:xfrm>
            <a:off x="1206500" y="1219200"/>
            <a:ext cx="7480300"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a:defRPr/>
            </a:pPr>
            <a:endParaRPr lang="en-US" sz="3200" dirty="0">
              <a:cs typeface="+mn-cs"/>
            </a:endParaRPr>
          </a:p>
        </p:txBody>
      </p:sp>
    </p:spTree>
    <p:extLst>
      <p:ext uri="{BB962C8B-B14F-4D97-AF65-F5344CB8AC3E}">
        <p14:creationId xmlns:p14="http://schemas.microsoft.com/office/powerpoint/2010/main" val="269089571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74638"/>
            <a:ext cx="8449056" cy="1325562"/>
          </a:xfrm>
        </p:spPr>
        <p:txBody>
          <a:bodyPr anchor="t" anchorCtr="0">
            <a:noAutofit/>
          </a:bodyPr>
          <a:lstStyle/>
          <a:p>
            <a:pPr algn="l">
              <a:lnSpc>
                <a:spcPts val="2600"/>
              </a:lnSpc>
            </a:pPr>
            <a:r>
              <a:rPr lang="en-US" sz="3200" b="1" cap="all" dirty="0">
                <a:latin typeface="+mn-lt"/>
              </a:rPr>
              <a:t>Step </a:t>
            </a:r>
            <a:r>
              <a:rPr lang="en-US" sz="3200" b="1" cap="all" dirty="0" smtClean="0">
                <a:latin typeface="+mn-lt"/>
              </a:rPr>
              <a:t>Two:	</a:t>
            </a:r>
            <a:r>
              <a:rPr lang="en-US" sz="3200" b="1" cap="all" dirty="0" smtClean="0">
                <a:solidFill>
                  <a:schemeClr val="tx2">
                    <a:lumMod val="75000"/>
                  </a:schemeClr>
                </a:solidFill>
                <a:latin typeface="+mn-lt"/>
              </a:rPr>
              <a:t>Realities</a:t>
            </a:r>
            <a:r>
              <a:rPr lang="en-US" sz="3200" dirty="0" smtClean="0">
                <a:latin typeface="+mn-lt"/>
              </a:rPr>
              <a:t/>
            </a:r>
            <a:br>
              <a:rPr lang="en-US" sz="3200" dirty="0" smtClean="0">
                <a:latin typeface="+mn-lt"/>
              </a:rPr>
            </a:br>
            <a:r>
              <a:rPr lang="en-US" sz="3200" dirty="0" smtClean="0">
                <a:latin typeface="+mn-lt"/>
              </a:rPr>
              <a:t>					</a:t>
            </a:r>
            <a:r>
              <a:rPr lang="en-US" sz="2400" dirty="0" smtClean="0">
                <a:latin typeface="+mn-lt"/>
              </a:rPr>
              <a:t>Describe </a:t>
            </a:r>
            <a:r>
              <a:rPr lang="en-US" sz="2400" dirty="0">
                <a:latin typeface="+mn-lt"/>
              </a:rPr>
              <a:t>your “reality.” </a:t>
            </a:r>
            <a:r>
              <a:rPr lang="en-US" sz="2400" dirty="0" smtClean="0">
                <a:latin typeface="+mn-lt"/>
              </a:rPr>
              <a:t>Take turns</a:t>
            </a:r>
            <a:r>
              <a:rPr lang="en-US" sz="2400" dirty="0">
                <a:latin typeface="+mn-lt"/>
              </a:rPr>
              <a:t>. Summarize </a:t>
            </a:r>
            <a:r>
              <a:rPr lang="en-US" sz="2400" dirty="0" smtClean="0">
                <a:latin typeface="+mn-lt"/>
              </a:rPr>
              <a:t>						and validate </a:t>
            </a:r>
            <a:r>
              <a:rPr lang="en-US" sz="2400" dirty="0">
                <a:latin typeface="+mn-lt"/>
              </a:rPr>
              <a:t>at least a </a:t>
            </a:r>
            <a:r>
              <a:rPr lang="en-US" sz="2400" dirty="0" smtClean="0">
                <a:latin typeface="+mn-lt"/>
              </a:rPr>
              <a:t>part </a:t>
            </a:r>
            <a:r>
              <a:rPr lang="en-US" sz="2400" dirty="0">
                <a:latin typeface="+mn-lt"/>
              </a:rPr>
              <a:t>of your partner’s </a:t>
            </a:r>
            <a:r>
              <a:rPr lang="en-US" sz="2400" dirty="0" smtClean="0">
                <a:latin typeface="+mn-lt"/>
              </a:rPr>
              <a:t>							reality.		</a:t>
            </a:r>
            <a:endParaRPr lang="en-US" sz="2400" dirty="0"/>
          </a:p>
        </p:txBody>
      </p:sp>
      <p:sp>
        <p:nvSpPr>
          <p:cNvPr id="3" name="Content Placeholder 2"/>
          <p:cNvSpPr>
            <a:spLocks noGrp="1"/>
          </p:cNvSpPr>
          <p:nvPr>
            <p:ph idx="1"/>
          </p:nvPr>
        </p:nvSpPr>
        <p:spPr>
          <a:xfrm>
            <a:off x="365760" y="1752601"/>
            <a:ext cx="8449056" cy="4914900"/>
          </a:xfrm>
        </p:spPr>
        <p:txBody>
          <a:bodyPr>
            <a:noAutofit/>
          </a:bodyPr>
          <a:lstStyle/>
          <a:p>
            <a:pPr marL="0" indent="0">
              <a:buNone/>
            </a:pPr>
            <a:r>
              <a:rPr lang="en-US" sz="2400" b="1" dirty="0"/>
              <a:t>Subjective Reality and Validation</a:t>
            </a:r>
          </a:p>
          <a:p>
            <a:pPr>
              <a:spcBef>
                <a:spcPts val="0"/>
              </a:spcBef>
              <a:spcAft>
                <a:spcPts val="600"/>
              </a:spcAft>
              <a:buFont typeface="+mj-lt"/>
              <a:buAutoNum type="alphaLcPeriod"/>
            </a:pPr>
            <a:r>
              <a:rPr lang="en-US" sz="2000" dirty="0" smtClean="0"/>
              <a:t>Take </a:t>
            </a:r>
            <a:r>
              <a:rPr lang="en-US" sz="2000" dirty="0"/>
              <a:t>turns describing your perceptions, your own reality of what happened during the regrettable incident. Describe yourself and your perception. Don’t describe your partner. Avoid attack and blame. Talk about what you might have needed from your partner. Describe your perceptions like a reporter, giving an objective blow-by-blow description. Say “I heard you saying,” rather than “You said.”</a:t>
            </a:r>
          </a:p>
          <a:p>
            <a:pPr>
              <a:spcBef>
                <a:spcPts val="0"/>
              </a:spcBef>
              <a:spcAft>
                <a:spcPts val="600"/>
              </a:spcAft>
              <a:buFont typeface="+mj-lt"/>
              <a:buAutoNum type="alphaLcPeriod"/>
            </a:pPr>
            <a:r>
              <a:rPr lang="en-US" sz="2000" dirty="0" smtClean="0"/>
              <a:t>Summarize </a:t>
            </a:r>
            <a:r>
              <a:rPr lang="en-US" sz="2000" dirty="0"/>
              <a:t>and then validate your partner’s reality by saying something like, “It makes sense to me how you saw this and what your perceptions and needs were. I get it.” Use empathy by saying something like, “I can see why this upset you.” Validation doesn’t mean you agree, but that you can understand even a part of your partner’s experience of the incident.</a:t>
            </a:r>
          </a:p>
          <a:p>
            <a:pPr>
              <a:spcBef>
                <a:spcPts val="0"/>
              </a:spcBef>
              <a:buFont typeface="+mj-lt"/>
              <a:buAutoNum type="alphaLcPeriod"/>
            </a:pPr>
            <a:r>
              <a:rPr lang="en-US" sz="2000" dirty="0" smtClean="0"/>
              <a:t>Do </a:t>
            </a:r>
            <a:r>
              <a:rPr lang="en-US" sz="2000" dirty="0"/>
              <a:t>both partners feel understood? If yes, move on. If no, ask, “What do I need to know to understand your perspective better?” After summarizing and validating, ask your partner, “Did I get it?” and “Is there anything else?”</a:t>
            </a:r>
          </a:p>
        </p:txBody>
      </p:sp>
      <p:grpSp>
        <p:nvGrpSpPr>
          <p:cNvPr id="16" name="Group 15"/>
          <p:cNvGrpSpPr/>
          <p:nvPr/>
        </p:nvGrpSpPr>
        <p:grpSpPr>
          <a:xfrm>
            <a:off x="365760" y="147850"/>
            <a:ext cx="8473440" cy="1524190"/>
            <a:chOff x="365760" y="147850"/>
            <a:chExt cx="8473440" cy="1524190"/>
          </a:xfrm>
        </p:grpSpPr>
        <p:cxnSp>
          <p:nvCxnSpPr>
            <p:cNvPr id="5" name="Straight Connector 4"/>
            <p:cNvCxnSpPr/>
            <p:nvPr/>
          </p:nvCxnSpPr>
          <p:spPr>
            <a:xfrm>
              <a:off x="365760" y="1672040"/>
              <a:ext cx="8449056" cy="0"/>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365760" y="147850"/>
              <a:ext cx="8473440" cy="12700"/>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522170989"/>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3568" y="190822"/>
            <a:ext cx="8461248" cy="5586145"/>
          </a:xfrm>
          <a:prstGeom prst="rect">
            <a:avLst/>
          </a:prstGeom>
        </p:spPr>
        <p:txBody>
          <a:bodyPr wrap="square">
            <a:spAutoFit/>
          </a:bodyPr>
          <a:lstStyle/>
          <a:p>
            <a:r>
              <a:rPr lang="en-US" sz="3200" b="1" cap="all" dirty="0"/>
              <a:t>Step </a:t>
            </a:r>
            <a:r>
              <a:rPr lang="en-US" sz="3200" b="1" cap="all" dirty="0" smtClean="0"/>
              <a:t>Three:	</a:t>
            </a:r>
            <a:r>
              <a:rPr lang="en-US" sz="3200" b="1" cap="all" dirty="0" smtClean="0">
                <a:solidFill>
                  <a:schemeClr val="tx2">
                    <a:lumMod val="75000"/>
                  </a:schemeClr>
                </a:solidFill>
              </a:rPr>
              <a:t>Triggers  </a:t>
            </a:r>
          </a:p>
          <a:p>
            <a:pPr>
              <a:lnSpc>
                <a:spcPts val="2600"/>
              </a:lnSpc>
            </a:pPr>
            <a:r>
              <a:rPr lang="en-US" dirty="0" smtClean="0"/>
              <a:t>					</a:t>
            </a:r>
            <a:r>
              <a:rPr lang="en-US" sz="2400" dirty="0" smtClean="0"/>
              <a:t>Share </a:t>
            </a:r>
            <a:r>
              <a:rPr lang="en-US" sz="2400" dirty="0"/>
              <a:t>what experiences or memories you’ve </a:t>
            </a:r>
            <a:r>
              <a:rPr lang="en-US" sz="2400" dirty="0" smtClean="0"/>
              <a:t>						had </a:t>
            </a:r>
            <a:r>
              <a:rPr lang="en-US" sz="2400" dirty="0"/>
              <a:t>that </a:t>
            </a:r>
            <a:r>
              <a:rPr lang="en-US" sz="2400" dirty="0" smtClean="0"/>
              <a:t>might have </a:t>
            </a:r>
            <a:r>
              <a:rPr lang="en-US" sz="2400" dirty="0"/>
              <a:t>escalated the inter-action, </a:t>
            </a:r>
            <a:r>
              <a:rPr lang="en-US" sz="2400" dirty="0" smtClean="0"/>
              <a:t>						and </a:t>
            </a:r>
            <a:r>
              <a:rPr lang="en-US" sz="2400" dirty="0"/>
              <a:t>the stories of why these are </a:t>
            </a:r>
            <a:r>
              <a:rPr lang="en-US" sz="2400" dirty="0" smtClean="0"/>
              <a:t>triggers for 							each </a:t>
            </a:r>
            <a:r>
              <a:rPr lang="en-US" sz="2400" dirty="0"/>
              <a:t>of </a:t>
            </a:r>
            <a:r>
              <a:rPr lang="en-US" sz="2400" dirty="0" smtClean="0"/>
              <a:t>you.</a:t>
            </a:r>
          </a:p>
          <a:p>
            <a:pPr>
              <a:lnSpc>
                <a:spcPts val="2600"/>
              </a:lnSpc>
            </a:pPr>
            <a:endParaRPr lang="en-US" sz="2400" dirty="0" smtClean="0"/>
          </a:p>
          <a:p>
            <a:pPr marL="285750" indent="-285750">
              <a:lnSpc>
                <a:spcPts val="2600"/>
              </a:lnSpc>
              <a:spcAft>
                <a:spcPts val="1200"/>
              </a:spcAft>
              <a:buFont typeface="Arial" pitchFamily="34" charset="0"/>
              <a:buChar char="•"/>
            </a:pPr>
            <a:r>
              <a:rPr lang="en-US" sz="2400" dirty="0" smtClean="0"/>
              <a:t>As </a:t>
            </a:r>
            <a:r>
              <a:rPr lang="en-US" sz="2400" dirty="0"/>
              <a:t>you rewind the video tape of your memory, stop at a point where you had a similar set of feelings triggered in the past. Now tell the story of that past moment to your partner, so your partner can understand why that is a trigger for you.</a:t>
            </a:r>
          </a:p>
          <a:p>
            <a:pPr marL="285750" indent="-285750">
              <a:spcAft>
                <a:spcPts val="1200"/>
              </a:spcAft>
              <a:buFont typeface="Arial" pitchFamily="34" charset="0"/>
              <a:buChar char="•"/>
            </a:pPr>
            <a:r>
              <a:rPr lang="en-US" sz="2400" dirty="0" smtClean="0"/>
              <a:t>Share </a:t>
            </a:r>
            <a:r>
              <a:rPr lang="en-US" sz="2400" dirty="0"/>
              <a:t>your stories – it will help your partner to understand you. As you think about your early history or childhood, is there a story you remember that relates to what got triggered in you, your “enduring vulnerabilities”? Your partner needs to know you, so that your partner can be more sensitive to you.</a:t>
            </a:r>
          </a:p>
        </p:txBody>
      </p:sp>
      <p:cxnSp>
        <p:nvCxnSpPr>
          <p:cNvPr id="7" name="Straight Connector 6"/>
          <p:cNvCxnSpPr/>
          <p:nvPr/>
        </p:nvCxnSpPr>
        <p:spPr>
          <a:xfrm>
            <a:off x="365760" y="2129240"/>
            <a:ext cx="8449056" cy="0"/>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365760" y="147850"/>
            <a:ext cx="8473440" cy="12700"/>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5556257"/>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0896" y="148314"/>
            <a:ext cx="8296656" cy="461665"/>
          </a:xfrm>
          <a:prstGeom prst="rect">
            <a:avLst/>
          </a:prstGeom>
        </p:spPr>
        <p:txBody>
          <a:bodyPr wrap="square">
            <a:spAutoFit/>
          </a:bodyPr>
          <a:lstStyle/>
          <a:p>
            <a:r>
              <a:rPr lang="en-US" sz="2400" b="1" cap="all" dirty="0"/>
              <a:t>Examples of triggers</a:t>
            </a:r>
          </a:p>
        </p:txBody>
      </p:sp>
      <p:sp>
        <p:nvSpPr>
          <p:cNvPr id="4" name="Rectangle 3"/>
          <p:cNvSpPr/>
          <p:nvPr/>
        </p:nvSpPr>
        <p:spPr>
          <a:xfrm>
            <a:off x="310896" y="683469"/>
            <a:ext cx="7657388" cy="3641612"/>
          </a:xfrm>
          <a:prstGeom prst="rect">
            <a:avLst/>
          </a:prstGeom>
        </p:spPr>
        <p:txBody>
          <a:bodyPr wrap="square" numCol="2" spcCol="914400">
            <a:noAutofit/>
          </a:bodyPr>
          <a:lstStyle/>
          <a:p>
            <a:pPr marL="463550" indent="-463550">
              <a:spcAft>
                <a:spcPts val="1200"/>
              </a:spcAft>
              <a:buFont typeface="+mj-lt"/>
              <a:buAutoNum type="arabicPeriod"/>
            </a:pPr>
            <a:r>
              <a:rPr lang="en-US" sz="2400" dirty="0"/>
              <a:t>I felt judged. I’m very sensitive to that.</a:t>
            </a:r>
          </a:p>
          <a:p>
            <a:pPr marL="463550" indent="-463550">
              <a:spcAft>
                <a:spcPts val="1200"/>
              </a:spcAft>
              <a:buFont typeface="+mj-lt"/>
              <a:buAutoNum type="arabicPeriod"/>
            </a:pPr>
            <a:r>
              <a:rPr lang="en-US" sz="2400" dirty="0"/>
              <a:t>I felt excluded. I’m very sensitive to that.</a:t>
            </a:r>
          </a:p>
          <a:p>
            <a:pPr marL="463550" indent="-463550">
              <a:spcAft>
                <a:spcPts val="1200"/>
              </a:spcAft>
              <a:buFont typeface="+mj-lt"/>
              <a:buAutoNum type="arabicPeriod"/>
            </a:pPr>
            <a:r>
              <a:rPr lang="en-US" sz="2400" dirty="0"/>
              <a:t>I felt criticized. I’m very sensitive to that.</a:t>
            </a:r>
          </a:p>
          <a:p>
            <a:pPr marL="463550" indent="-463550">
              <a:spcAft>
                <a:spcPts val="1200"/>
              </a:spcAft>
              <a:buFont typeface="+mj-lt"/>
              <a:buAutoNum type="arabicPeriod"/>
            </a:pPr>
            <a:r>
              <a:rPr lang="en-US" sz="2400" dirty="0"/>
              <a:t>I felt flooded.</a:t>
            </a:r>
          </a:p>
          <a:p>
            <a:pPr marL="463550" indent="-463550">
              <a:spcAft>
                <a:spcPts val="1200"/>
              </a:spcAft>
              <a:buFont typeface="+mj-lt"/>
              <a:buAutoNum type="arabicPeriod"/>
            </a:pPr>
            <a:r>
              <a:rPr lang="en-US" sz="2400" dirty="0"/>
              <a:t>I felt ashamed.</a:t>
            </a:r>
          </a:p>
          <a:p>
            <a:pPr marL="463550" indent="-463550">
              <a:spcAft>
                <a:spcPts val="1200"/>
              </a:spcAft>
              <a:buFont typeface="+mj-lt"/>
              <a:buAutoNum type="arabicPeriod"/>
            </a:pPr>
            <a:r>
              <a:rPr lang="en-US" sz="2400" dirty="0"/>
              <a:t>I felt lonely.</a:t>
            </a:r>
          </a:p>
          <a:p>
            <a:pPr marL="463550" indent="-463550">
              <a:spcAft>
                <a:spcPts val="1200"/>
              </a:spcAft>
              <a:buFont typeface="+mj-lt"/>
              <a:buAutoNum type="arabicPeriod"/>
            </a:pPr>
            <a:r>
              <a:rPr lang="en-US" sz="2400" dirty="0"/>
              <a:t>I felt belittled</a:t>
            </a:r>
          </a:p>
          <a:p>
            <a:pPr marL="463550" indent="-463550">
              <a:spcAft>
                <a:spcPts val="1200"/>
              </a:spcAft>
              <a:buFont typeface="+mj-lt"/>
              <a:buAutoNum type="arabicPeriod"/>
            </a:pPr>
            <a:r>
              <a:rPr lang="en-US" sz="2400" dirty="0"/>
              <a:t>I felt disrespected.</a:t>
            </a:r>
          </a:p>
          <a:p>
            <a:pPr marL="463550" indent="-463550">
              <a:spcAft>
                <a:spcPts val="1200"/>
              </a:spcAft>
              <a:buFont typeface="+mj-lt"/>
              <a:buAutoNum type="arabicPeriod"/>
            </a:pPr>
            <a:r>
              <a:rPr lang="en-US" sz="2400" dirty="0"/>
              <a:t>I felt powerless.</a:t>
            </a:r>
          </a:p>
          <a:p>
            <a:pPr marL="463550" indent="-463550">
              <a:spcAft>
                <a:spcPts val="1200"/>
              </a:spcAft>
              <a:buFont typeface="+mj-lt"/>
              <a:buAutoNum type="arabicPeriod"/>
            </a:pPr>
            <a:r>
              <a:rPr lang="en-US" sz="2400" dirty="0"/>
              <a:t>I felt out of control.</a:t>
            </a:r>
          </a:p>
          <a:p>
            <a:pPr marL="463550" indent="-463550">
              <a:spcAft>
                <a:spcPts val="1200"/>
              </a:spcAft>
              <a:buFont typeface="+mj-lt"/>
              <a:buAutoNum type="arabicPeriod"/>
            </a:pPr>
            <a:r>
              <a:rPr lang="en-US" sz="2400" dirty="0"/>
              <a:t>Other:</a:t>
            </a:r>
          </a:p>
        </p:txBody>
      </p:sp>
      <p:sp>
        <p:nvSpPr>
          <p:cNvPr id="5" name="Rectangle 4"/>
          <p:cNvSpPr/>
          <p:nvPr/>
        </p:nvSpPr>
        <p:spPr>
          <a:xfrm>
            <a:off x="310896" y="4645936"/>
            <a:ext cx="8430768" cy="1354217"/>
          </a:xfrm>
          <a:prstGeom prst="rect">
            <a:avLst/>
          </a:prstGeom>
        </p:spPr>
        <p:txBody>
          <a:bodyPr wrap="square">
            <a:spAutoFit/>
          </a:bodyPr>
          <a:lstStyle/>
          <a:p>
            <a:pPr>
              <a:spcAft>
                <a:spcPts val="1200"/>
              </a:spcAft>
            </a:pPr>
            <a:r>
              <a:rPr lang="en-US" sz="2400" b="1" cap="all" dirty="0"/>
              <a:t>Validation</a:t>
            </a:r>
          </a:p>
          <a:p>
            <a:r>
              <a:rPr lang="en-US" sz="2400" dirty="0"/>
              <a:t>Does any part of your partner’s triggers and story make sense to you?</a:t>
            </a:r>
          </a:p>
        </p:txBody>
      </p:sp>
    </p:spTree>
    <p:extLst>
      <p:ext uri="{BB962C8B-B14F-4D97-AF65-F5344CB8AC3E}">
        <p14:creationId xmlns:p14="http://schemas.microsoft.com/office/powerpoint/2010/main" val="2023985093"/>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4960" y="191947"/>
            <a:ext cx="8473440" cy="1323439"/>
          </a:xfrm>
          <a:prstGeom prst="rect">
            <a:avLst/>
          </a:prstGeom>
        </p:spPr>
        <p:txBody>
          <a:bodyPr wrap="square">
            <a:spAutoFit/>
          </a:bodyPr>
          <a:lstStyle/>
          <a:p>
            <a:r>
              <a:rPr lang="en-US" sz="3200" b="1" cap="all" dirty="0"/>
              <a:t>Step </a:t>
            </a:r>
            <a:r>
              <a:rPr lang="en-US" sz="3200" b="1" cap="all" dirty="0" smtClean="0"/>
              <a:t>Four:	</a:t>
            </a:r>
            <a:r>
              <a:rPr lang="en-US" sz="3200" b="1" cap="all" dirty="0" smtClean="0">
                <a:solidFill>
                  <a:schemeClr val="tx2"/>
                </a:solidFill>
              </a:rPr>
              <a:t>Responsibility</a:t>
            </a:r>
          </a:p>
          <a:p>
            <a:r>
              <a:rPr lang="en-US" dirty="0"/>
              <a:t>	</a:t>
            </a:r>
            <a:r>
              <a:rPr lang="en-US" dirty="0" smtClean="0"/>
              <a:t>				</a:t>
            </a:r>
            <a:r>
              <a:rPr lang="en-US" sz="2400" dirty="0" smtClean="0"/>
              <a:t>Acknowledge </a:t>
            </a:r>
            <a:r>
              <a:rPr lang="en-US" sz="2400" dirty="0"/>
              <a:t>your own role in contributing to </a:t>
            </a:r>
            <a:r>
              <a:rPr lang="en-US" sz="2400" dirty="0" smtClean="0"/>
              <a:t>						the fight </a:t>
            </a:r>
            <a:r>
              <a:rPr lang="en-US" sz="2400" dirty="0"/>
              <a:t>or </a:t>
            </a:r>
            <a:r>
              <a:rPr lang="en-US" sz="2400" dirty="0" smtClean="0"/>
              <a:t>regrettable </a:t>
            </a:r>
            <a:r>
              <a:rPr lang="en-US" sz="2400" dirty="0"/>
              <a:t>incident.</a:t>
            </a:r>
          </a:p>
        </p:txBody>
      </p:sp>
      <p:sp>
        <p:nvSpPr>
          <p:cNvPr id="4" name="Rectangle 3"/>
          <p:cNvSpPr/>
          <p:nvPr/>
        </p:nvSpPr>
        <p:spPr>
          <a:xfrm>
            <a:off x="225552" y="1774733"/>
            <a:ext cx="8698992" cy="2114878"/>
          </a:xfrm>
          <a:prstGeom prst="rect">
            <a:avLst/>
          </a:prstGeom>
        </p:spPr>
        <p:txBody>
          <a:bodyPr wrap="square">
            <a:noAutofit/>
          </a:bodyPr>
          <a:lstStyle/>
          <a:p>
            <a:pPr>
              <a:spcAft>
                <a:spcPts val="1200"/>
              </a:spcAft>
            </a:pPr>
            <a:r>
              <a:rPr lang="en-US" sz="2400" dirty="0"/>
              <a:t>Under ideal conditions, you might have done better at talking about this issue.</a:t>
            </a:r>
          </a:p>
          <a:p>
            <a:r>
              <a:rPr lang="en-US" sz="2400" b="1" dirty="0" smtClean="0"/>
              <a:t>1</a:t>
            </a:r>
            <a:r>
              <a:rPr lang="en-US" sz="2400" b="1" dirty="0"/>
              <a:t>.	What set me up for the miscommunication</a:t>
            </a:r>
          </a:p>
          <a:p>
            <a:pPr lvl="1"/>
            <a:r>
              <a:rPr lang="en-US" sz="2400" dirty="0" smtClean="0"/>
              <a:t>Share </a:t>
            </a:r>
            <a:r>
              <a:rPr lang="en-US" sz="2400" dirty="0"/>
              <a:t>how you set yourself up to get into this conflict. </a:t>
            </a:r>
          </a:p>
          <a:p>
            <a:r>
              <a:rPr lang="en-US" sz="2400" dirty="0" smtClean="0"/>
              <a:t>	Read </a:t>
            </a:r>
            <a:r>
              <a:rPr lang="en-US" sz="2400" dirty="0"/>
              <a:t>aloud the items that were true for you on the </a:t>
            </a:r>
            <a:r>
              <a:rPr lang="en-US" sz="2400" dirty="0" smtClean="0"/>
              <a:t>	following </a:t>
            </a:r>
            <a:r>
              <a:rPr lang="en-US" sz="2400" dirty="0"/>
              <a:t>list:</a:t>
            </a:r>
          </a:p>
        </p:txBody>
      </p:sp>
      <p:sp>
        <p:nvSpPr>
          <p:cNvPr id="7" name="Rectangle 6"/>
          <p:cNvSpPr/>
          <p:nvPr/>
        </p:nvSpPr>
        <p:spPr>
          <a:xfrm>
            <a:off x="225552" y="3859389"/>
            <a:ext cx="2761488" cy="461665"/>
          </a:xfrm>
          <a:prstGeom prst="rect">
            <a:avLst/>
          </a:prstGeom>
        </p:spPr>
        <p:txBody>
          <a:bodyPr wrap="square">
            <a:spAutoFit/>
          </a:bodyPr>
          <a:lstStyle/>
          <a:p>
            <a:r>
              <a:rPr lang="en-US" sz="2400" b="1" dirty="0"/>
              <a:t>What set me up: </a:t>
            </a:r>
          </a:p>
        </p:txBody>
      </p:sp>
      <p:sp>
        <p:nvSpPr>
          <p:cNvPr id="8" name="Rectangle 7"/>
          <p:cNvSpPr/>
          <p:nvPr/>
        </p:nvSpPr>
        <p:spPr>
          <a:xfrm>
            <a:off x="225552" y="4334702"/>
            <a:ext cx="8698992" cy="2229868"/>
          </a:xfrm>
          <a:prstGeom prst="rect">
            <a:avLst/>
          </a:prstGeom>
        </p:spPr>
        <p:txBody>
          <a:bodyPr wrap="square" numCol="2" spcCol="457200">
            <a:noAutofit/>
          </a:bodyPr>
          <a:lstStyle/>
          <a:p>
            <a:pPr marL="463550" indent="-463550">
              <a:buFont typeface="+mj-lt"/>
              <a:buAutoNum type="arabicPeriod"/>
            </a:pPr>
            <a:r>
              <a:rPr lang="en-US" sz="2400" dirty="0"/>
              <a:t>I’ve been very stressed and irritable lately.</a:t>
            </a:r>
          </a:p>
          <a:p>
            <a:pPr marL="463550" indent="-463550">
              <a:buFont typeface="+mj-lt"/>
              <a:buAutoNum type="arabicPeriod"/>
            </a:pPr>
            <a:r>
              <a:rPr lang="en-US" sz="2400" dirty="0"/>
              <a:t>I’ve not expressed much appreciation toward you lately.</a:t>
            </a:r>
          </a:p>
          <a:p>
            <a:pPr marL="463550" indent="-463550">
              <a:buFont typeface="+mj-lt"/>
              <a:buAutoNum type="arabicPeriod"/>
            </a:pPr>
            <a:r>
              <a:rPr lang="en-US" sz="2400" dirty="0"/>
              <a:t>I’ve taken you for granted.</a:t>
            </a:r>
          </a:p>
          <a:p>
            <a:pPr marL="463550" indent="-463550">
              <a:buFont typeface="+mj-lt"/>
              <a:buAutoNum type="arabicPeriod"/>
            </a:pPr>
            <a:r>
              <a:rPr lang="en-US" sz="2400" dirty="0"/>
              <a:t>I’ve been overly sensitive lately.</a:t>
            </a:r>
          </a:p>
          <a:p>
            <a:pPr marL="463550" indent="-463550">
              <a:buFont typeface="+mj-lt"/>
              <a:buAutoNum type="arabicPeriod"/>
            </a:pPr>
            <a:r>
              <a:rPr lang="en-US" sz="2400" dirty="0"/>
              <a:t>I’ve been overly critical lately.</a:t>
            </a:r>
          </a:p>
          <a:p>
            <a:pPr marL="463550" indent="-463550">
              <a:buFont typeface="+mj-lt"/>
              <a:buAutoNum type="arabicPeriod"/>
            </a:pPr>
            <a:r>
              <a:rPr lang="en-US" sz="2400" dirty="0"/>
              <a:t>I’ve not shared very much of my inner world</a:t>
            </a:r>
            <a:r>
              <a:rPr lang="en-US" sz="2400" dirty="0" smtClean="0"/>
              <a:t>.</a:t>
            </a:r>
            <a:endParaRPr lang="en-US" sz="2400" dirty="0"/>
          </a:p>
        </p:txBody>
      </p:sp>
      <p:cxnSp>
        <p:nvCxnSpPr>
          <p:cNvPr id="10" name="Straight Connector 9"/>
          <p:cNvCxnSpPr/>
          <p:nvPr/>
        </p:nvCxnSpPr>
        <p:spPr>
          <a:xfrm>
            <a:off x="314960" y="1583140"/>
            <a:ext cx="8449056" cy="0"/>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14960" y="147850"/>
            <a:ext cx="8473440" cy="12700"/>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9378375"/>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5552" y="827233"/>
            <a:ext cx="8698992" cy="5628161"/>
          </a:xfrm>
          <a:prstGeom prst="rect">
            <a:avLst/>
          </a:prstGeom>
        </p:spPr>
        <p:txBody>
          <a:bodyPr wrap="square" lIns="0" tIns="0" rIns="0" bIns="0" numCol="2" spcCol="457200">
            <a:noAutofit/>
          </a:bodyPr>
          <a:lstStyle/>
          <a:p>
            <a:pPr marL="463550" indent="-463550">
              <a:spcAft>
                <a:spcPts val="600"/>
              </a:spcAft>
              <a:buFont typeface="+mj-lt"/>
              <a:buAutoNum type="arabicPeriod"/>
            </a:pPr>
            <a:r>
              <a:rPr lang="en-US" sz="2400" dirty="0" smtClean="0"/>
              <a:t>I’ve </a:t>
            </a:r>
            <a:r>
              <a:rPr lang="en-US" sz="2400" dirty="0"/>
              <a:t>not been emotionally available.</a:t>
            </a:r>
          </a:p>
          <a:p>
            <a:pPr marL="463550" indent="-463550">
              <a:spcAft>
                <a:spcPts val="600"/>
              </a:spcAft>
              <a:buFont typeface="+mj-lt"/>
              <a:buAutoNum type="arabicPeriod"/>
            </a:pPr>
            <a:r>
              <a:rPr lang="en-US" sz="2400" dirty="0" smtClean="0"/>
              <a:t>I’ve </a:t>
            </a:r>
            <a:r>
              <a:rPr lang="en-US" sz="2400" dirty="0"/>
              <a:t>been turning away more.</a:t>
            </a:r>
          </a:p>
          <a:p>
            <a:pPr marL="463550" indent="-463550">
              <a:spcAft>
                <a:spcPts val="600"/>
              </a:spcAft>
              <a:buFont typeface="+mj-lt"/>
              <a:buAutoNum type="arabicPeriod"/>
            </a:pPr>
            <a:r>
              <a:rPr lang="en-US" sz="2400" dirty="0" smtClean="0"/>
              <a:t>I’ve </a:t>
            </a:r>
            <a:r>
              <a:rPr lang="en-US" sz="2400" dirty="0"/>
              <a:t>been getting easily upset.</a:t>
            </a:r>
          </a:p>
          <a:p>
            <a:pPr marL="463550" indent="-463550">
              <a:spcAft>
                <a:spcPts val="600"/>
              </a:spcAft>
              <a:buFont typeface="+mj-lt"/>
              <a:buAutoNum type="arabicPeriod"/>
            </a:pPr>
            <a:r>
              <a:rPr lang="en-US" sz="2400" dirty="0" smtClean="0"/>
              <a:t>I’ve </a:t>
            </a:r>
            <a:r>
              <a:rPr lang="en-US" sz="2400" dirty="0"/>
              <a:t>been depressed lately.</a:t>
            </a:r>
          </a:p>
          <a:p>
            <a:pPr marL="463550" indent="-463550">
              <a:spcAft>
                <a:spcPts val="600"/>
              </a:spcAft>
              <a:buFont typeface="+mj-lt"/>
              <a:buAutoNum type="arabicPeriod"/>
            </a:pPr>
            <a:r>
              <a:rPr lang="en-US" sz="2400" dirty="0" smtClean="0"/>
              <a:t>I’ve </a:t>
            </a:r>
            <a:r>
              <a:rPr lang="en-US" sz="2400" dirty="0"/>
              <a:t>had a chip on my shoulder lately</a:t>
            </a:r>
            <a:r>
              <a:rPr lang="en-US" sz="2400" dirty="0" smtClean="0"/>
              <a:t>.</a:t>
            </a:r>
          </a:p>
          <a:p>
            <a:pPr marL="463550" indent="-463550">
              <a:spcAft>
                <a:spcPts val="600"/>
              </a:spcAft>
              <a:buFont typeface="+mj-lt"/>
              <a:buAutoNum type="arabicPeriod"/>
            </a:pPr>
            <a:r>
              <a:rPr lang="en-US" sz="2400" dirty="0" smtClean="0"/>
              <a:t>I’ve not been very affectionate.</a:t>
            </a:r>
          </a:p>
          <a:p>
            <a:pPr marL="463550" indent="-463550">
              <a:spcAft>
                <a:spcPts val="600"/>
              </a:spcAft>
              <a:buFont typeface="+mj-lt"/>
              <a:buAutoNum type="arabicPeriod"/>
            </a:pPr>
            <a:r>
              <a:rPr lang="en-US" sz="2400" dirty="0" smtClean="0"/>
              <a:t>I’ve not made time for good things between us.</a:t>
            </a:r>
          </a:p>
          <a:p>
            <a:pPr marL="463550" indent="-463550">
              <a:spcAft>
                <a:spcPts val="600"/>
              </a:spcAft>
              <a:buFont typeface="+mj-lt"/>
              <a:buAutoNum type="arabicPeriod"/>
            </a:pPr>
            <a:r>
              <a:rPr lang="en-US" sz="2400" dirty="0" smtClean="0"/>
              <a:t>I’ve not been a very good listener lately.</a:t>
            </a:r>
          </a:p>
          <a:p>
            <a:pPr marL="463550" indent="-463550">
              <a:spcAft>
                <a:spcPts val="600"/>
              </a:spcAft>
              <a:buFont typeface="+mj-lt"/>
              <a:buAutoNum type="arabicPeriod"/>
            </a:pPr>
            <a:r>
              <a:rPr lang="en-US" sz="2400" dirty="0" smtClean="0"/>
              <a:t>I’ve not asked for what I needed. </a:t>
            </a:r>
          </a:p>
          <a:p>
            <a:pPr marL="463550" indent="-463550">
              <a:spcAft>
                <a:spcPts val="600"/>
              </a:spcAft>
              <a:buFont typeface="+mj-lt"/>
              <a:buAutoNum type="arabicPeriod"/>
            </a:pPr>
            <a:r>
              <a:rPr lang="en-US" sz="2400" dirty="0" smtClean="0"/>
              <a:t>I’ve been feeling a bit like a martyr.</a:t>
            </a:r>
          </a:p>
          <a:p>
            <a:pPr marL="463550" indent="-463550">
              <a:spcAft>
                <a:spcPts val="600"/>
              </a:spcAft>
              <a:buFont typeface="+mj-lt"/>
              <a:buAutoNum type="arabicPeriod"/>
            </a:pPr>
            <a:r>
              <a:rPr lang="en-US" sz="2400" dirty="0" smtClean="0"/>
              <a:t>I’ve needed to be alone.</a:t>
            </a:r>
          </a:p>
          <a:p>
            <a:pPr marL="463550" indent="-463550">
              <a:spcAft>
                <a:spcPts val="600"/>
              </a:spcAft>
              <a:buFont typeface="+mj-lt"/>
              <a:buAutoNum type="arabicPeriod"/>
            </a:pPr>
            <a:r>
              <a:rPr lang="en-US" sz="2400" dirty="0" smtClean="0"/>
              <a:t>I’ve not wanted to take care of anybody.</a:t>
            </a:r>
          </a:p>
          <a:p>
            <a:pPr marL="463550" indent="-463550">
              <a:spcAft>
                <a:spcPts val="600"/>
              </a:spcAft>
              <a:buFont typeface="+mj-lt"/>
              <a:buAutoNum type="arabicPeriod"/>
            </a:pPr>
            <a:r>
              <a:rPr lang="en-US" sz="2400" dirty="0" smtClean="0"/>
              <a:t>I have been very preoccupied.</a:t>
            </a:r>
          </a:p>
          <a:p>
            <a:pPr marL="463550" indent="-463550">
              <a:spcAft>
                <a:spcPts val="600"/>
              </a:spcAft>
              <a:buFont typeface="+mj-lt"/>
              <a:buAutoNum type="arabicPeriod"/>
            </a:pPr>
            <a:r>
              <a:rPr lang="en-US" sz="2400" dirty="0" smtClean="0"/>
              <a:t>I haven’t felt very much confidence in myself.</a:t>
            </a:r>
          </a:p>
          <a:p>
            <a:pPr marL="463550" indent="-463550">
              <a:spcAft>
                <a:spcPts val="600"/>
              </a:spcAft>
              <a:buFont typeface="+mj-lt"/>
              <a:buAutoNum type="arabicPeriod"/>
            </a:pPr>
            <a:r>
              <a:rPr lang="en-US" sz="2400" dirty="0" smtClean="0"/>
              <a:t>I’ve been running on empty.</a:t>
            </a:r>
            <a:endParaRPr lang="en-US" sz="2400" dirty="0"/>
          </a:p>
        </p:txBody>
      </p:sp>
      <p:sp>
        <p:nvSpPr>
          <p:cNvPr id="4" name="Rectangle 3"/>
          <p:cNvSpPr/>
          <p:nvPr/>
        </p:nvSpPr>
        <p:spPr>
          <a:xfrm>
            <a:off x="225552" y="215440"/>
            <a:ext cx="7308012" cy="461665"/>
          </a:xfrm>
          <a:prstGeom prst="rect">
            <a:avLst/>
          </a:prstGeom>
        </p:spPr>
        <p:txBody>
          <a:bodyPr wrap="square">
            <a:spAutoFit/>
          </a:bodyPr>
          <a:lstStyle/>
          <a:p>
            <a:r>
              <a:rPr lang="en-US" sz="2400" b="1" dirty="0"/>
              <a:t>What set me up</a:t>
            </a:r>
            <a:r>
              <a:rPr lang="en-US" sz="2400" b="1" dirty="0" smtClean="0"/>
              <a:t>:  (continued)  </a:t>
            </a:r>
            <a:endParaRPr lang="en-US" sz="2400" b="1" dirty="0"/>
          </a:p>
        </p:txBody>
      </p:sp>
    </p:spTree>
    <p:extLst>
      <p:ext uri="{BB962C8B-B14F-4D97-AF65-F5344CB8AC3E}">
        <p14:creationId xmlns:p14="http://schemas.microsoft.com/office/powerpoint/2010/main" val="3591395627"/>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3568" y="204716"/>
            <a:ext cx="8485632" cy="6332561"/>
          </a:xfrm>
          <a:prstGeom prst="rect">
            <a:avLst/>
          </a:prstGeom>
        </p:spPr>
        <p:txBody>
          <a:bodyPr wrap="square">
            <a:noAutofit/>
          </a:bodyPr>
          <a:lstStyle/>
          <a:p>
            <a:pPr>
              <a:spcAft>
                <a:spcPts val="1200"/>
              </a:spcAft>
            </a:pPr>
            <a:r>
              <a:rPr lang="en-US" sz="2400" b="1" dirty="0"/>
              <a:t>2.	Specifically what do you regret, and specifically, what was </a:t>
            </a:r>
            <a:r>
              <a:rPr lang="en-US" sz="2400" b="1" dirty="0" smtClean="0"/>
              <a:t>	your contribution </a:t>
            </a:r>
            <a:r>
              <a:rPr lang="en-US" sz="2400" b="1" dirty="0"/>
              <a:t>to this regrettable incident or fight?</a:t>
            </a:r>
          </a:p>
          <a:p>
            <a:pPr>
              <a:spcAft>
                <a:spcPts val="1200"/>
              </a:spcAft>
            </a:pPr>
            <a:r>
              <a:rPr lang="en-US" sz="2400" b="1" dirty="0"/>
              <a:t>3.	What do you wish to apologize for?</a:t>
            </a:r>
          </a:p>
          <a:p>
            <a:r>
              <a:rPr lang="en-US" sz="2400" i="1" dirty="0" smtClean="0"/>
              <a:t>	(</a:t>
            </a:r>
            <a:r>
              <a:rPr lang="en-US" sz="2400" i="1" dirty="0"/>
              <a:t>Read aloud) </a:t>
            </a:r>
            <a:r>
              <a:rPr lang="en-US" sz="2400" dirty="0"/>
              <a:t>I’m sorry that:</a:t>
            </a:r>
          </a:p>
          <a:p>
            <a:pPr lvl="1"/>
            <a:r>
              <a:rPr lang="en-US" sz="2400" dirty="0" smtClean="0"/>
              <a:t>1</a:t>
            </a:r>
            <a:r>
              <a:rPr lang="en-US" sz="2400" dirty="0"/>
              <a:t>.   I over-reacted.</a:t>
            </a:r>
          </a:p>
          <a:p>
            <a:pPr lvl="1"/>
            <a:r>
              <a:rPr lang="en-US" sz="2400" dirty="0"/>
              <a:t>2.   I was really grumpy.</a:t>
            </a:r>
          </a:p>
          <a:p>
            <a:pPr lvl="1"/>
            <a:r>
              <a:rPr lang="en-US" sz="2400" dirty="0"/>
              <a:t>3.   I was defensive.</a:t>
            </a:r>
          </a:p>
          <a:p>
            <a:pPr lvl="1">
              <a:spcAft>
                <a:spcPts val="1200"/>
              </a:spcAft>
            </a:pPr>
            <a:r>
              <a:rPr lang="en-US" sz="2400" dirty="0"/>
              <a:t>4.   I was so negative.</a:t>
            </a:r>
          </a:p>
          <a:p>
            <a:r>
              <a:rPr lang="en-US" sz="2400" b="1" dirty="0"/>
              <a:t>4.	If you accept your partner’s apology, say so. </a:t>
            </a:r>
            <a:br>
              <a:rPr lang="en-US" sz="2400" b="1" dirty="0"/>
            </a:br>
            <a:r>
              <a:rPr lang="en-US" sz="2400" b="1" dirty="0" smtClean="0"/>
              <a:t>	If </a:t>
            </a:r>
            <a:r>
              <a:rPr lang="en-US" sz="2400" b="1" dirty="0"/>
              <a:t>not, say what you still need.</a:t>
            </a:r>
          </a:p>
        </p:txBody>
      </p:sp>
    </p:spTree>
    <p:extLst>
      <p:ext uri="{BB962C8B-B14F-4D97-AF65-F5344CB8AC3E}">
        <p14:creationId xmlns:p14="http://schemas.microsoft.com/office/powerpoint/2010/main" val="2404480915"/>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760" y="150013"/>
            <a:ext cx="8449056" cy="1323439"/>
          </a:xfrm>
          <a:prstGeom prst="rect">
            <a:avLst/>
          </a:prstGeom>
        </p:spPr>
        <p:txBody>
          <a:bodyPr wrap="square">
            <a:spAutoFit/>
          </a:bodyPr>
          <a:lstStyle/>
          <a:p>
            <a:r>
              <a:rPr lang="en-US" sz="3200" b="1" cap="all" dirty="0"/>
              <a:t>Step </a:t>
            </a:r>
            <a:r>
              <a:rPr lang="en-US" sz="3200" b="1" cap="all" dirty="0" smtClean="0"/>
              <a:t>Five: 	</a:t>
            </a:r>
            <a:r>
              <a:rPr lang="en-US" sz="3200" b="1" cap="all" dirty="0" smtClean="0">
                <a:solidFill>
                  <a:schemeClr val="tx2"/>
                </a:solidFill>
              </a:rPr>
              <a:t>Constructive Plans</a:t>
            </a:r>
            <a:r>
              <a:rPr lang="en-US" sz="3200" cap="all" dirty="0" smtClean="0">
                <a:solidFill>
                  <a:schemeClr val="tx2"/>
                </a:solidFill>
              </a:rPr>
              <a:t>  </a:t>
            </a:r>
          </a:p>
          <a:p>
            <a:r>
              <a:rPr lang="en-US" dirty="0"/>
              <a:t>	</a:t>
            </a:r>
            <a:r>
              <a:rPr lang="en-US" dirty="0" smtClean="0"/>
              <a:t>				</a:t>
            </a:r>
            <a:r>
              <a:rPr lang="en-US" sz="2400" dirty="0" smtClean="0"/>
              <a:t>Plan </a:t>
            </a:r>
            <a:r>
              <a:rPr lang="en-US" sz="2400" dirty="0"/>
              <a:t>together one way that each of you </a:t>
            </a:r>
            <a:r>
              <a:rPr lang="en-US" sz="2400" dirty="0" smtClean="0"/>
              <a:t>can 							make it better next </a:t>
            </a:r>
            <a:r>
              <a:rPr lang="en-US" sz="2400" dirty="0"/>
              <a:t>time.</a:t>
            </a:r>
          </a:p>
        </p:txBody>
      </p:sp>
      <p:sp>
        <p:nvSpPr>
          <p:cNvPr id="3" name="Rectangle 2"/>
          <p:cNvSpPr/>
          <p:nvPr/>
        </p:nvSpPr>
        <p:spPr>
          <a:xfrm>
            <a:off x="377952" y="1718103"/>
            <a:ext cx="8327136" cy="2572142"/>
          </a:xfrm>
          <a:prstGeom prst="rect">
            <a:avLst/>
          </a:prstGeom>
        </p:spPr>
        <p:txBody>
          <a:bodyPr wrap="square">
            <a:noAutofit/>
          </a:bodyPr>
          <a:lstStyle/>
          <a:p>
            <a:pPr>
              <a:spcAft>
                <a:spcPts val="1200"/>
              </a:spcAft>
            </a:pPr>
            <a:r>
              <a:rPr lang="en-US" sz="2400" dirty="0"/>
              <a:t>Share one thing </a:t>
            </a:r>
            <a:r>
              <a:rPr lang="en-US" sz="2400" b="1" i="1" dirty="0"/>
              <a:t>your partner</a:t>
            </a:r>
            <a:r>
              <a:rPr lang="en-US" sz="2400" dirty="0"/>
              <a:t> can do to make a discussion of this issue better next time. </a:t>
            </a:r>
          </a:p>
          <a:p>
            <a:pPr>
              <a:spcAft>
                <a:spcPts val="1200"/>
              </a:spcAft>
            </a:pPr>
            <a:r>
              <a:rPr lang="en-US" sz="2400" i="1" dirty="0"/>
              <a:t>(It’s important to remain calm as you do this.)</a:t>
            </a:r>
            <a:endParaRPr lang="en-US" sz="2400" dirty="0"/>
          </a:p>
          <a:p>
            <a:pPr>
              <a:spcAft>
                <a:spcPts val="1200"/>
              </a:spcAft>
            </a:pPr>
            <a:r>
              <a:rPr lang="en-US" sz="2400" dirty="0"/>
              <a:t>Then, while it’s still your turn, share one thing </a:t>
            </a:r>
            <a:r>
              <a:rPr lang="en-US" sz="2400" b="1" dirty="0"/>
              <a:t>you</a:t>
            </a:r>
            <a:r>
              <a:rPr lang="en-US" sz="2400" dirty="0"/>
              <a:t> can do to make it better next time.</a:t>
            </a:r>
          </a:p>
          <a:p>
            <a:pPr>
              <a:spcAft>
                <a:spcPts val="1200"/>
              </a:spcAft>
            </a:pPr>
            <a:r>
              <a:rPr lang="en-US" sz="2400" dirty="0"/>
              <a:t>What do you need to be able to put this behind you and move on? Be as agreeable as possible to the plans suggested by your partner.</a:t>
            </a:r>
          </a:p>
        </p:txBody>
      </p:sp>
      <p:sp>
        <p:nvSpPr>
          <p:cNvPr id="4" name="Rectangle 3"/>
          <p:cNvSpPr/>
          <p:nvPr/>
        </p:nvSpPr>
        <p:spPr>
          <a:xfrm>
            <a:off x="377952" y="5418145"/>
            <a:ext cx="8570976" cy="461665"/>
          </a:xfrm>
          <a:prstGeom prst="rect">
            <a:avLst/>
          </a:prstGeom>
        </p:spPr>
        <p:txBody>
          <a:bodyPr wrap="square">
            <a:spAutoFit/>
          </a:bodyPr>
          <a:lstStyle/>
          <a:p>
            <a:r>
              <a:rPr lang="en-US" sz="2400" dirty="0" smtClean="0"/>
              <a:t>Write </a:t>
            </a:r>
            <a:r>
              <a:rPr lang="en-US" sz="2400" dirty="0"/>
              <a:t>your plan to make it better:</a:t>
            </a:r>
          </a:p>
        </p:txBody>
      </p:sp>
      <p:cxnSp>
        <p:nvCxnSpPr>
          <p:cNvPr id="6" name="Straight Connector 5"/>
          <p:cNvCxnSpPr/>
          <p:nvPr/>
        </p:nvCxnSpPr>
        <p:spPr>
          <a:xfrm>
            <a:off x="365760" y="1494240"/>
            <a:ext cx="8449056" cy="0"/>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365760" y="147850"/>
            <a:ext cx="8473440" cy="12700"/>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4559781"/>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152" y="513588"/>
            <a:ext cx="5949696" cy="5830824"/>
          </a:xfrm>
          <a:prstGeom prst="rect">
            <a:avLst/>
          </a:prstGeom>
        </p:spPr>
      </p:pic>
    </p:spTree>
    <p:extLst>
      <p:ext uri="{BB962C8B-B14F-4D97-AF65-F5344CB8AC3E}">
        <p14:creationId xmlns:p14="http://schemas.microsoft.com/office/powerpoint/2010/main" val="1804691329"/>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ATTUNE: (CONT.)</a:t>
            </a:r>
            <a:endParaRPr lang="en-US" b="1" dirty="0"/>
          </a:p>
        </p:txBody>
      </p:sp>
      <p:sp>
        <p:nvSpPr>
          <p:cNvPr id="3" name="Content Placeholder 2"/>
          <p:cNvSpPr>
            <a:spLocks noGrp="1"/>
          </p:cNvSpPr>
          <p:nvPr>
            <p:ph idx="1"/>
          </p:nvPr>
        </p:nvSpPr>
        <p:spPr/>
        <p:txBody>
          <a:bodyPr/>
          <a:lstStyle/>
          <a:p>
            <a:r>
              <a:rPr lang="en-US" dirty="0" smtClean="0"/>
              <a:t>Explore why the affair happened by personalizing the Gottman-</a:t>
            </a:r>
            <a:r>
              <a:rPr lang="en-US" dirty="0" err="1" smtClean="0"/>
              <a:t>Rusbult</a:t>
            </a:r>
            <a:r>
              <a:rPr lang="en-US" dirty="0" smtClean="0"/>
              <a:t>-Glass Cascade model.</a:t>
            </a:r>
          </a:p>
          <a:p>
            <a:r>
              <a:rPr lang="en-US" dirty="0" smtClean="0"/>
              <a:t>Use Love Maps and Open-Ended Question Card Decks to rebuild knowledge of one another.</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ATTUNE (CONT.)</a:t>
            </a:r>
            <a:endParaRPr lang="en-US" b="1" dirty="0"/>
          </a:p>
        </p:txBody>
      </p:sp>
      <p:sp>
        <p:nvSpPr>
          <p:cNvPr id="3" name="Content Placeholder 2"/>
          <p:cNvSpPr>
            <a:spLocks noGrp="1"/>
          </p:cNvSpPr>
          <p:nvPr>
            <p:ph idx="1"/>
          </p:nvPr>
        </p:nvSpPr>
        <p:spPr/>
        <p:txBody>
          <a:bodyPr>
            <a:normAutofit fontScale="92500"/>
          </a:bodyPr>
          <a:lstStyle/>
          <a:p>
            <a:r>
              <a:rPr lang="en-US" dirty="0" smtClean="0"/>
              <a:t>Encourage expression of fondness, admiration, and appreciation.  May be one-sided at first due to betrayed partner’s fear of getting close again.</a:t>
            </a:r>
          </a:p>
          <a:p>
            <a:r>
              <a:rPr lang="en-US" dirty="0" smtClean="0"/>
              <a:t>Learn how to recognize and turn towards bids during “sliding door” moments.  May also be more one-sided, as betrayed partner needs time to rebuild trust.</a:t>
            </a:r>
          </a:p>
          <a:p>
            <a:r>
              <a:rPr lang="en-US" dirty="0" smtClean="0"/>
              <a:t>Process failed bids using AFTERMATH OF REGRETTABLE INCIDENTS.</a:t>
            </a:r>
          </a:p>
          <a:p>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0" y="76200"/>
            <a:ext cx="9144000" cy="1066800"/>
          </a:xfrm>
        </p:spPr>
        <p:txBody>
          <a:bodyPr>
            <a:normAutofit fontScale="90000"/>
          </a:bodyPr>
          <a:lstStyle/>
          <a:p>
            <a:pPr eaLnBrk="1" hangingPunct="1">
              <a:defRPr/>
            </a:pPr>
            <a:r>
              <a:rPr lang="en-US" sz="4000" b="1" dirty="0" smtClean="0">
                <a:solidFill>
                  <a:srgbClr val="A50021"/>
                </a:solidFill>
                <a:cs typeface="+mj-cs"/>
              </a:rPr>
              <a:t>Typical Cumulated High Risk Couple</a:t>
            </a:r>
            <a:r>
              <a:rPr lang="ja-JP" altLang="en-US" sz="4000" b="1" dirty="0" smtClean="0">
                <a:solidFill>
                  <a:srgbClr val="A50021"/>
                </a:solidFill>
                <a:latin typeface="Arial"/>
                <a:cs typeface="+mj-cs"/>
              </a:rPr>
              <a:t>’</a:t>
            </a:r>
            <a:r>
              <a:rPr lang="en-US" sz="4000" b="1" dirty="0" smtClean="0">
                <a:solidFill>
                  <a:srgbClr val="A50021"/>
                </a:solidFill>
                <a:cs typeface="+mj-cs"/>
              </a:rPr>
              <a:t>s Interaction during conflict</a:t>
            </a:r>
          </a:p>
        </p:txBody>
      </p:sp>
      <p:pic>
        <p:nvPicPr>
          <p:cNvPr id="27650" name="Picture 3" descr="Highriskcou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71600"/>
            <a:ext cx="60960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0" name="Rectangle 4"/>
          <p:cNvSpPr>
            <a:spLocks noChangeArrowheads="1"/>
          </p:cNvSpPr>
          <p:nvPr/>
        </p:nvSpPr>
        <p:spPr bwMode="auto">
          <a:xfrm>
            <a:off x="6324600" y="3994150"/>
            <a:ext cx="2667000" cy="1373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algn="ctr">
              <a:defRPr/>
            </a:pPr>
            <a:r>
              <a:rPr lang="en-US" sz="2800" b="1" dirty="0">
                <a:solidFill>
                  <a:srgbClr val="A50021"/>
                </a:solidFill>
                <a:cs typeface="+mn-cs"/>
              </a:rPr>
              <a:t>0.8 to 1</a:t>
            </a:r>
          </a:p>
          <a:p>
            <a:pPr algn="ctr">
              <a:defRPr/>
            </a:pPr>
            <a:r>
              <a:rPr lang="en-US" sz="2800" b="1" dirty="0">
                <a:solidFill>
                  <a:srgbClr val="A50021"/>
                </a:solidFill>
                <a:cs typeface="+mn-cs"/>
              </a:rPr>
              <a:t>positive to negative ratio</a:t>
            </a:r>
          </a:p>
        </p:txBody>
      </p:sp>
      <p:sp>
        <p:nvSpPr>
          <p:cNvPr id="121861" name="Rectangle 5"/>
          <p:cNvSpPr>
            <a:spLocks noChangeArrowheads="1"/>
          </p:cNvSpPr>
          <p:nvPr/>
        </p:nvSpPr>
        <p:spPr bwMode="auto">
          <a:xfrm>
            <a:off x="6553200" y="1768475"/>
            <a:ext cx="228600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algn="ctr">
              <a:defRPr/>
            </a:pPr>
            <a:r>
              <a:rPr lang="en-US" sz="3200" b="1" dirty="0">
                <a:cs typeface="+mn-cs"/>
              </a:rPr>
              <a:t>Unstable </a:t>
            </a:r>
          </a:p>
          <a:p>
            <a:pPr algn="ctr">
              <a:defRPr/>
            </a:pPr>
            <a:r>
              <a:rPr lang="en-US" sz="3200" b="1" dirty="0">
                <a:cs typeface="+mn-cs"/>
              </a:rPr>
              <a:t>marriage</a:t>
            </a:r>
          </a:p>
        </p:txBody>
      </p:sp>
    </p:spTree>
    <p:extLst>
      <p:ext uri="{BB962C8B-B14F-4D97-AF65-F5344CB8AC3E}">
        <p14:creationId xmlns:p14="http://schemas.microsoft.com/office/powerpoint/2010/main" val="111015067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ATTUNE: (CONT.)</a:t>
            </a:r>
            <a:endParaRPr lang="en-US" b="1" dirty="0"/>
          </a:p>
        </p:txBody>
      </p:sp>
      <p:sp>
        <p:nvSpPr>
          <p:cNvPr id="3" name="Content Placeholder 2"/>
          <p:cNvSpPr>
            <a:spLocks noGrp="1"/>
          </p:cNvSpPr>
          <p:nvPr>
            <p:ph idx="1"/>
          </p:nvPr>
        </p:nvSpPr>
        <p:spPr/>
        <p:txBody>
          <a:bodyPr>
            <a:normAutofit fontScale="92500"/>
          </a:bodyPr>
          <a:lstStyle/>
          <a:p>
            <a:r>
              <a:rPr lang="en-US" dirty="0" smtClean="0"/>
              <a:t>Set up weekly 1-hour State of the Union meetings</a:t>
            </a:r>
          </a:p>
          <a:p>
            <a:r>
              <a:rPr lang="en-US" dirty="0" smtClean="0"/>
              <a:t>Ritualize cherishing and gratitude, rather than trashing and resentment</a:t>
            </a:r>
          </a:p>
          <a:p>
            <a:r>
              <a:rPr lang="en-US" dirty="0" smtClean="0"/>
              <a:t>Practice the STRESS-REDUCING CONVERSATION, </a:t>
            </a:r>
          </a:p>
          <a:p>
            <a:r>
              <a:rPr lang="en-US" dirty="0" smtClean="0"/>
              <a:t>Bring up problems by saying, “Here’s what I do need,” rather than, “Here’s what I don’t need.”</a:t>
            </a:r>
          </a:p>
          <a:p>
            <a:r>
              <a:rPr lang="en-US" dirty="0" smtClean="0"/>
              <a:t>Use DREAMS WITHIN CONFLICT intervention if necessary (gridlocked existential issue)</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FILM OF PAUL AND SHANTEL</a:t>
            </a:r>
            <a:endParaRPr lang="en-US" dirty="0"/>
          </a:p>
        </p:txBody>
      </p:sp>
      <p:sp>
        <p:nvSpPr>
          <p:cNvPr id="3" name="Content Placeholder 2"/>
          <p:cNvSpPr>
            <a:spLocks noGrp="1"/>
          </p:cNvSpPr>
          <p:nvPr>
            <p:ph idx="1"/>
          </p:nvPr>
        </p:nvSpPr>
        <p:spPr/>
        <p:txBody>
          <a:bodyPr>
            <a:normAutofit lnSpcReduction="10000"/>
          </a:bodyPr>
          <a:lstStyle/>
          <a:p>
            <a:r>
              <a:rPr lang="en-US" dirty="0" smtClean="0"/>
              <a:t>Paul had dad who was physically abusive with many affairs.  Paul started dealing drugs at 12 – by 22 making $20,000/week as dealer.</a:t>
            </a:r>
          </a:p>
          <a:p>
            <a:r>
              <a:rPr lang="en-US" dirty="0"/>
              <a:t>M</a:t>
            </a:r>
            <a:r>
              <a:rPr lang="en-US" dirty="0" smtClean="0"/>
              <a:t>et </a:t>
            </a:r>
            <a:r>
              <a:rPr lang="en-US" dirty="0" err="1" smtClean="0"/>
              <a:t>Shantel</a:t>
            </a:r>
            <a:r>
              <a:rPr lang="en-US" dirty="0" smtClean="0"/>
              <a:t> when he was 18, she was 16, had first child at 20 .</a:t>
            </a:r>
          </a:p>
          <a:p>
            <a:r>
              <a:rPr lang="en-US" dirty="0" err="1" smtClean="0"/>
              <a:t>Shantel</a:t>
            </a:r>
            <a:r>
              <a:rPr lang="en-US" dirty="0" smtClean="0"/>
              <a:t> had mom who was heroin addicted and dad in jail. Raised by grandma (physically abusive) and uncle and aunt (sexually abusive).  Severe neglect. </a:t>
            </a:r>
            <a:endParaRPr lang="en-US" dirty="0"/>
          </a:p>
        </p:txBody>
      </p:sp>
    </p:spTree>
    <p:extLst>
      <p:ext uri="{BB962C8B-B14F-4D97-AF65-F5344CB8AC3E}">
        <p14:creationId xmlns:p14="http://schemas.microsoft.com/office/powerpoint/2010/main" val="15151247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PAUL AND SHANTEL</a:t>
            </a:r>
            <a:endParaRPr lang="en-US" dirty="0"/>
          </a:p>
        </p:txBody>
      </p:sp>
      <p:sp>
        <p:nvSpPr>
          <p:cNvPr id="3" name="Content Placeholder 2"/>
          <p:cNvSpPr>
            <a:spLocks noGrp="1"/>
          </p:cNvSpPr>
          <p:nvPr>
            <p:ph idx="1"/>
          </p:nvPr>
        </p:nvSpPr>
        <p:spPr/>
        <p:txBody>
          <a:bodyPr/>
          <a:lstStyle/>
          <a:p>
            <a:r>
              <a:rPr lang="en-US" dirty="0" smtClean="0"/>
              <a:t>Paul had many affairs for first 8 years.  “Counting notches on his belt.”</a:t>
            </a:r>
          </a:p>
          <a:p>
            <a:r>
              <a:rPr lang="en-US" dirty="0" smtClean="0"/>
              <a:t>At 25, his truck hijacked, he was shot 5 times, 12 hrs. of surgery, nearly died twice.</a:t>
            </a:r>
          </a:p>
          <a:p>
            <a:r>
              <a:rPr lang="en-US" dirty="0" smtClean="0"/>
              <a:t>“Conversion experience”</a:t>
            </a:r>
          </a:p>
          <a:p>
            <a:r>
              <a:rPr lang="en-US" dirty="0" smtClean="0"/>
              <a:t>He and </a:t>
            </a:r>
            <a:r>
              <a:rPr lang="en-US" dirty="0" err="1" smtClean="0"/>
              <a:t>Shantel</a:t>
            </a:r>
            <a:r>
              <a:rPr lang="en-US" dirty="0" smtClean="0"/>
              <a:t> left drug world, became lay ministers and organized center for teens on streets.</a:t>
            </a:r>
          </a:p>
          <a:p>
            <a:endParaRPr lang="en-US" dirty="0"/>
          </a:p>
        </p:txBody>
      </p:sp>
    </p:spTree>
    <p:extLst>
      <p:ext uri="{BB962C8B-B14F-4D97-AF65-F5344CB8AC3E}">
        <p14:creationId xmlns:p14="http://schemas.microsoft.com/office/powerpoint/2010/main" val="213001865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FILM</a:t>
            </a:r>
            <a:endParaRPr lang="en-US" dirty="0"/>
          </a:p>
        </p:txBody>
      </p:sp>
      <p:sp>
        <p:nvSpPr>
          <p:cNvPr id="3" name="Content Placeholder 2"/>
          <p:cNvSpPr>
            <a:spLocks noGrp="1"/>
          </p:cNvSpPr>
          <p:nvPr>
            <p:ph idx="1"/>
          </p:nvPr>
        </p:nvSpPr>
        <p:spPr/>
        <p:txBody>
          <a:bodyPr/>
          <a:lstStyle/>
          <a:p>
            <a:endParaRPr lang="en-US" dirty="0" smtClean="0"/>
          </a:p>
          <a:p>
            <a:endParaRPr lang="en-US" dirty="0"/>
          </a:p>
          <a:p>
            <a:r>
              <a:rPr lang="en-US" dirty="0" smtClean="0"/>
              <a:t>Dream within conflict intervention to deal with perpetual conflict over whether or not to give gifts more than once or twice a year.</a:t>
            </a:r>
            <a:endParaRPr lang="en-US" dirty="0"/>
          </a:p>
        </p:txBody>
      </p:sp>
    </p:spTree>
    <p:extLst>
      <p:ext uri="{BB962C8B-B14F-4D97-AF65-F5344CB8AC3E}">
        <p14:creationId xmlns:p14="http://schemas.microsoft.com/office/powerpoint/2010/main" val="158405737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PHASE 3: ATTACH</a:t>
            </a:r>
            <a:endParaRPr lang="en-US" b="1" dirty="0"/>
          </a:p>
        </p:txBody>
      </p:sp>
      <p:sp>
        <p:nvSpPr>
          <p:cNvPr id="3" name="Content Placeholder 2"/>
          <p:cNvSpPr>
            <a:spLocks noGrp="1"/>
          </p:cNvSpPr>
          <p:nvPr>
            <p:ph idx="1"/>
          </p:nvPr>
        </p:nvSpPr>
        <p:spPr>
          <a:xfrm>
            <a:off x="457200" y="1090654"/>
            <a:ext cx="8229600" cy="5035510"/>
          </a:xfrm>
        </p:spPr>
        <p:txBody>
          <a:bodyPr>
            <a:normAutofit/>
          </a:bodyPr>
          <a:lstStyle/>
          <a:p>
            <a:pPr marL="0" indent="0">
              <a:buNone/>
            </a:pPr>
            <a:endParaRPr lang="en-US" dirty="0" smtClean="0"/>
          </a:p>
          <a:p>
            <a:r>
              <a:rPr lang="en-US" dirty="0" smtClean="0"/>
              <a:t>Use RITUALS OF CONNECTION INTERVENTION to create ways of connecting that both partners can count on.</a:t>
            </a:r>
          </a:p>
          <a:p>
            <a:r>
              <a:rPr lang="en-US" dirty="0" smtClean="0"/>
              <a:t>Build pro-relationship language and thoughts and build towards renewed commitment.</a:t>
            </a:r>
          </a:p>
          <a:p>
            <a:r>
              <a:rPr lang="en-US" dirty="0" smtClean="0"/>
              <a:t>Turn towards by sacrifice, mutual investment, and effective interdependence.</a:t>
            </a:r>
          </a:p>
        </p:txBody>
      </p:sp>
    </p:spTree>
    <p:extLst>
      <p:ext uri="{BB962C8B-B14F-4D97-AF65-F5344CB8AC3E}">
        <p14:creationId xmlns:p14="http://schemas.microsoft.com/office/powerpoint/2010/main" val="4177390423"/>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ATTACH (CONT.)</a:t>
            </a:r>
            <a:endParaRPr lang="en-US" b="1" dirty="0"/>
          </a:p>
        </p:txBody>
      </p:sp>
      <p:sp>
        <p:nvSpPr>
          <p:cNvPr id="3" name="Content Placeholder 2"/>
          <p:cNvSpPr>
            <a:spLocks noGrp="1"/>
          </p:cNvSpPr>
          <p:nvPr>
            <p:ph idx="1"/>
          </p:nvPr>
        </p:nvSpPr>
        <p:spPr/>
        <p:txBody>
          <a:bodyPr/>
          <a:lstStyle/>
          <a:p>
            <a:r>
              <a:rPr lang="en-US" dirty="0" smtClean="0"/>
              <a:t>Learn the skills of intimate conversation using </a:t>
            </a:r>
            <a:r>
              <a:rPr lang="en-US" b="1" dirty="0" err="1" smtClean="0"/>
              <a:t>GottSex</a:t>
            </a:r>
            <a:r>
              <a:rPr lang="en-US" b="1" dirty="0" smtClean="0"/>
              <a:t> Kit</a:t>
            </a:r>
            <a:r>
              <a:rPr lang="en-US" dirty="0" smtClean="0"/>
              <a:t>.</a:t>
            </a:r>
          </a:p>
          <a:p>
            <a:r>
              <a:rPr lang="en-US" dirty="0" smtClean="0"/>
              <a:t>Create personal sex and intimate trust using  </a:t>
            </a:r>
            <a:r>
              <a:rPr lang="en-US" b="1" dirty="0" err="1" smtClean="0"/>
              <a:t>GottSex</a:t>
            </a:r>
            <a:r>
              <a:rPr lang="en-US" b="1" dirty="0" smtClean="0"/>
              <a:t> Kit, </a:t>
            </a:r>
            <a:r>
              <a:rPr lang="en-US" dirty="0" smtClean="0"/>
              <a:t>with betrayed partner in charge of timing.</a:t>
            </a:r>
            <a:endParaRPr lang="en-US" b="1" dirty="0" smtClean="0"/>
          </a:p>
          <a:p>
            <a:r>
              <a:rPr lang="en-US" dirty="0" smtClean="0"/>
              <a:t>Re-build new shared meaning system (may use the DREAMS-WITHIN-CONFLICT intervention)</a:t>
            </a:r>
          </a:p>
          <a:p>
            <a:pPr>
              <a:buNone/>
            </a:pPr>
            <a:endParaRPr lang="en-US" dirty="0" smtClean="0"/>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DEBBIE AND JAKE:  Preliminaries</a:t>
            </a:r>
            <a:endParaRPr lang="en-US" b="1" dirty="0"/>
          </a:p>
        </p:txBody>
      </p:sp>
      <p:sp>
        <p:nvSpPr>
          <p:cNvPr id="3" name="Content Placeholder 2"/>
          <p:cNvSpPr>
            <a:spLocks noGrp="1"/>
          </p:cNvSpPr>
          <p:nvPr>
            <p:ph idx="1"/>
          </p:nvPr>
        </p:nvSpPr>
        <p:spPr/>
        <p:txBody>
          <a:bodyPr>
            <a:normAutofit lnSpcReduction="10000"/>
          </a:bodyPr>
          <a:lstStyle/>
          <a:p>
            <a:r>
              <a:rPr lang="en-US" dirty="0" smtClean="0"/>
              <a:t>D’s Locke-Wallace, 11; Jake’s 87.</a:t>
            </a:r>
          </a:p>
          <a:p>
            <a:r>
              <a:rPr lang="en-US" dirty="0" smtClean="0"/>
              <a:t>D’s Weiss </a:t>
            </a:r>
            <a:r>
              <a:rPr lang="en-US" dirty="0" err="1" smtClean="0"/>
              <a:t>Cerretto</a:t>
            </a:r>
            <a:r>
              <a:rPr lang="en-US" dirty="0" smtClean="0"/>
              <a:t>, 14; Jake’s 6</a:t>
            </a:r>
          </a:p>
          <a:p>
            <a:r>
              <a:rPr lang="en-US" dirty="0" smtClean="0"/>
              <a:t>Narrative:  </a:t>
            </a:r>
          </a:p>
          <a:p>
            <a:pPr>
              <a:buNone/>
            </a:pPr>
            <a:r>
              <a:rPr lang="en-US" dirty="0" smtClean="0"/>
              <a:t>	D confronted J many times; J denied affairs</a:t>
            </a:r>
          </a:p>
          <a:p>
            <a:pPr>
              <a:buNone/>
            </a:pPr>
            <a:r>
              <a:rPr lang="en-US" dirty="0" smtClean="0"/>
              <a:t>	D hired private detective.</a:t>
            </a:r>
          </a:p>
          <a:p>
            <a:pPr>
              <a:buNone/>
            </a:pPr>
            <a:r>
              <a:rPr lang="en-US" dirty="0" smtClean="0"/>
              <a:t>	Detective discovered J had prostitutes in 6 cities plus one serious affair in Hong Kong.</a:t>
            </a:r>
          </a:p>
          <a:p>
            <a:pPr>
              <a:buNone/>
            </a:pPr>
            <a:r>
              <a:rPr lang="en-US" dirty="0" smtClean="0"/>
              <a:t>	D had moved out day after detective’s report.</a:t>
            </a:r>
          </a:p>
        </p:txBody>
      </p:sp>
    </p:spTree>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PRELIMINARIES (CONT.)</a:t>
            </a:r>
            <a:endParaRPr lang="en-US" b="1" dirty="0"/>
          </a:p>
        </p:txBody>
      </p:sp>
      <p:sp>
        <p:nvSpPr>
          <p:cNvPr id="3" name="Content Placeholder 2"/>
          <p:cNvSpPr>
            <a:spLocks noGrp="1"/>
          </p:cNvSpPr>
          <p:nvPr>
            <p:ph idx="1"/>
          </p:nvPr>
        </p:nvSpPr>
        <p:spPr/>
        <p:txBody>
          <a:bodyPr/>
          <a:lstStyle/>
          <a:p>
            <a:r>
              <a:rPr lang="en-US" dirty="0" smtClean="0"/>
              <a:t>D confronted J with photos and e-mails.  Furious.</a:t>
            </a:r>
          </a:p>
          <a:p>
            <a:r>
              <a:rPr lang="en-US" dirty="0" smtClean="0"/>
              <a:t>D and J owned jewelry business together.</a:t>
            </a:r>
          </a:p>
          <a:p>
            <a:r>
              <a:rPr lang="en-US" dirty="0" smtClean="0"/>
              <a:t>D’s lawyer advised continued co-ownership of business.</a:t>
            </a:r>
          </a:p>
          <a:p>
            <a:r>
              <a:rPr lang="en-US" dirty="0" smtClean="0"/>
              <a:t>J had begged for one last try.</a:t>
            </a:r>
          </a:p>
          <a:p>
            <a:r>
              <a:rPr lang="en-US" dirty="0" smtClean="0"/>
              <a:t>D contacted me.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PRELIMINARIES (CONT.)</a:t>
            </a:r>
            <a:endParaRPr lang="en-US" b="1" dirty="0"/>
          </a:p>
        </p:txBody>
      </p:sp>
      <p:sp>
        <p:nvSpPr>
          <p:cNvPr id="3" name="Content Placeholder 2"/>
          <p:cNvSpPr>
            <a:spLocks noGrp="1"/>
          </p:cNvSpPr>
          <p:nvPr>
            <p:ph idx="1"/>
          </p:nvPr>
        </p:nvSpPr>
        <p:spPr/>
        <p:txBody>
          <a:bodyPr/>
          <a:lstStyle/>
          <a:p>
            <a:r>
              <a:rPr lang="en-US" dirty="0" smtClean="0"/>
              <a:t>All of D’s SRH questionnaires extremely negative, with friendship, romance and passion, and shared meaning at 0, and conflict scores all extremely high.</a:t>
            </a:r>
          </a:p>
          <a:p>
            <a:r>
              <a:rPr lang="en-US" dirty="0" smtClean="0"/>
              <a:t>J’s scores more moderate with average scores on friendship, but also high conflict scores, especially in Four Horsemen.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TREATMENT PLAN</a:t>
            </a:r>
            <a:endParaRPr lang="en-US" b="1" dirty="0"/>
          </a:p>
        </p:txBody>
      </p:sp>
      <p:sp>
        <p:nvSpPr>
          <p:cNvPr id="3" name="Content Placeholder 2"/>
          <p:cNvSpPr>
            <a:spLocks noGrp="1"/>
          </p:cNvSpPr>
          <p:nvPr>
            <p:ph idx="1"/>
          </p:nvPr>
        </p:nvSpPr>
        <p:spPr/>
        <p:txBody>
          <a:bodyPr/>
          <a:lstStyle/>
          <a:p>
            <a:r>
              <a:rPr lang="en-US" dirty="0" smtClean="0"/>
              <a:t>Explained PTSD to D and J</a:t>
            </a:r>
          </a:p>
          <a:p>
            <a:r>
              <a:rPr lang="en-US" dirty="0" smtClean="0"/>
              <a:t>Asked for commitment from J to hang in there with D’s questions, and to only tell the truth.</a:t>
            </a:r>
          </a:p>
          <a:p>
            <a:r>
              <a:rPr lang="en-US" dirty="0" smtClean="0"/>
              <a:t>Asked D for commitment to keep discussions of affair in sessions and not between them, with alternatives offered if necessary (VM download).  </a:t>
            </a:r>
          </a:p>
          <a:p>
            <a:r>
              <a:rPr lang="en-US" dirty="0" smtClean="0"/>
              <a:t>Discussed SRH needs in building Marriage #2.  </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defRPr/>
            </a:pPr>
            <a:r>
              <a:rPr lang="en-US" sz="2800" dirty="0" smtClean="0">
                <a:cs typeface="+mj-cs"/>
              </a:rPr>
              <a:t>Early findings with the </a:t>
            </a:r>
            <a:r>
              <a:rPr lang="en-US" sz="2800" dirty="0">
                <a:cs typeface="+mj-cs"/>
              </a:rPr>
              <a:t>D</a:t>
            </a:r>
            <a:r>
              <a:rPr lang="en-US" sz="2800" dirty="0" smtClean="0">
                <a:cs typeface="+mj-cs"/>
              </a:rPr>
              <a:t>ow </a:t>
            </a:r>
            <a:r>
              <a:rPr lang="en-US" sz="2800" dirty="0">
                <a:cs typeface="+mj-cs"/>
              </a:rPr>
              <a:t>J</a:t>
            </a:r>
            <a:r>
              <a:rPr lang="en-US" sz="2800" dirty="0" smtClean="0">
                <a:cs typeface="+mj-cs"/>
              </a:rPr>
              <a:t>ones graph of a conversation</a:t>
            </a:r>
          </a:p>
        </p:txBody>
      </p:sp>
      <p:graphicFrame>
        <p:nvGraphicFramePr>
          <p:cNvPr id="28674" name="Object 3"/>
          <p:cNvGraphicFramePr>
            <a:graphicFrameLocks noGrp="1" noChangeAspect="1"/>
          </p:cNvGraphicFramePr>
          <p:nvPr>
            <p:ph idx="1"/>
          </p:nvPr>
        </p:nvGraphicFramePr>
        <p:xfrm>
          <a:off x="3097213" y="1984375"/>
          <a:ext cx="2963862" cy="4079875"/>
        </p:xfrm>
        <a:graphic>
          <a:graphicData uri="http://schemas.openxmlformats.org/presentationml/2006/ole">
            <mc:AlternateContent xmlns:mc="http://schemas.openxmlformats.org/markup-compatibility/2006">
              <mc:Choice xmlns:v="urn:schemas-microsoft-com:vml" Requires="v">
                <p:oleObj spid="_x0000_s16459" name="Document" r:id="rId5" imgW="5538216" imgH="7623048" progId="Word.Document.8">
                  <p:embed/>
                </p:oleObj>
              </mc:Choice>
              <mc:Fallback>
                <p:oleObj name="Document" r:id="rId5" imgW="5538216" imgH="7623048" progId="Word.Document.8">
                  <p:embed/>
                  <p:pic>
                    <p:nvPicPr>
                      <p:cNvPr id="0" name="Picture 26"/>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97213" y="1984375"/>
                        <a:ext cx="2963862" cy="4079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48643618"/>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ATONE</a:t>
            </a:r>
            <a:endParaRPr lang="en-US" b="1" dirty="0"/>
          </a:p>
        </p:txBody>
      </p:sp>
      <p:sp>
        <p:nvSpPr>
          <p:cNvPr id="3" name="Content Placeholder 2"/>
          <p:cNvSpPr>
            <a:spLocks noGrp="1"/>
          </p:cNvSpPr>
          <p:nvPr>
            <p:ph idx="1"/>
          </p:nvPr>
        </p:nvSpPr>
        <p:spPr/>
        <p:txBody>
          <a:bodyPr/>
          <a:lstStyle/>
          <a:p>
            <a:r>
              <a:rPr lang="en-US" dirty="0" smtClean="0"/>
              <a:t>For 20 sessions over 6 months, Debbie asked questions and voiced feelings.</a:t>
            </a:r>
          </a:p>
          <a:p>
            <a:r>
              <a:rPr lang="en-US" dirty="0" smtClean="0"/>
              <a:t>Reviewed hundreds of e-mails, including those between Jake and his friends prior to their reunions in Las Vegas.</a:t>
            </a:r>
          </a:p>
          <a:p>
            <a:r>
              <a:rPr lang="en-US" dirty="0" smtClean="0"/>
              <a:t>D expressed much pain and anger.</a:t>
            </a:r>
          </a:p>
          <a:p>
            <a:r>
              <a:rPr lang="en-US" dirty="0" smtClean="0"/>
              <a:t>J at times got defensive, was gently supported by therapist to not do so.</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ATONE (CONT.)</a:t>
            </a:r>
            <a:endParaRPr lang="en-US" b="1" dirty="0"/>
          </a:p>
        </p:txBody>
      </p:sp>
      <p:sp>
        <p:nvSpPr>
          <p:cNvPr id="3" name="Content Placeholder 2"/>
          <p:cNvSpPr>
            <a:spLocks noGrp="1"/>
          </p:cNvSpPr>
          <p:nvPr>
            <p:ph idx="1"/>
          </p:nvPr>
        </p:nvSpPr>
        <p:spPr/>
        <p:txBody>
          <a:bodyPr/>
          <a:lstStyle/>
          <a:p>
            <a:r>
              <a:rPr lang="en-US" dirty="0" smtClean="0"/>
              <a:t>Deb’s PTSD was severe at first with nightmares, insomnia, persistent unwanted thoughts and images, numbness altering with explosive feelings, depression, and weight loss.</a:t>
            </a:r>
          </a:p>
          <a:p>
            <a:r>
              <a:rPr lang="en-US" dirty="0" smtClean="0"/>
              <a:t>Gradually it lessened.  Taught her progressive relaxation and some visual imagery methods to help with insomnia and anxiety.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ATONE (CONT.)</a:t>
            </a:r>
            <a:endParaRPr lang="en-US" b="1" dirty="0"/>
          </a:p>
        </p:txBody>
      </p:sp>
      <p:sp>
        <p:nvSpPr>
          <p:cNvPr id="3" name="Content Placeholder 2"/>
          <p:cNvSpPr>
            <a:spLocks noGrp="1"/>
          </p:cNvSpPr>
          <p:nvPr>
            <p:ph idx="1"/>
          </p:nvPr>
        </p:nvSpPr>
        <p:spPr/>
        <p:txBody>
          <a:bodyPr/>
          <a:lstStyle/>
          <a:p>
            <a:r>
              <a:rPr lang="en-US" dirty="0" smtClean="0"/>
              <a:t>Deb’s attorney coached her to demand more financially and materially.</a:t>
            </a:r>
          </a:p>
          <a:p>
            <a:r>
              <a:rPr lang="en-US" dirty="0" smtClean="0"/>
              <a:t>Deb decided to fire the attorney, but not drop the divorce filed paperwork as yet.</a:t>
            </a:r>
          </a:p>
          <a:p>
            <a:r>
              <a:rPr lang="en-US" dirty="0" smtClean="0"/>
              <a:t>Turning Point: J had visual image of himself hanging from street lamp – he interpreted its meaning as his own self-destructiveness via affairs and destroying his marriage.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ATONE (CONT.)</a:t>
            </a:r>
            <a:endParaRPr lang="en-US" b="1" dirty="0"/>
          </a:p>
        </p:txBody>
      </p:sp>
      <p:sp>
        <p:nvSpPr>
          <p:cNvPr id="3" name="Content Placeholder 2"/>
          <p:cNvSpPr>
            <a:spLocks noGrp="1"/>
          </p:cNvSpPr>
          <p:nvPr>
            <p:ph idx="1"/>
          </p:nvPr>
        </p:nvSpPr>
        <p:spPr/>
        <p:txBody>
          <a:bodyPr/>
          <a:lstStyle/>
          <a:p>
            <a:r>
              <a:rPr lang="en-US" dirty="0" smtClean="0"/>
              <a:t>J begs D’s forgiveness.  Asks for D’s needs to take him back.</a:t>
            </a:r>
          </a:p>
          <a:p>
            <a:r>
              <a:rPr lang="en-US" dirty="0" smtClean="0"/>
              <a:t>D states needs regarding time home after dinner, date nights, vacation time.</a:t>
            </a:r>
          </a:p>
          <a:p>
            <a:r>
              <a:rPr lang="en-US" dirty="0" smtClean="0"/>
              <a:t>D also asks for new ring and new commitment.</a:t>
            </a:r>
          </a:p>
          <a:p>
            <a:r>
              <a:rPr lang="en-US" dirty="0" smtClean="0"/>
              <a:t>J agrees – they pick out ring together.</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ATTUNE</a:t>
            </a:r>
            <a:endParaRPr lang="en-US" b="1" dirty="0"/>
          </a:p>
        </p:txBody>
      </p:sp>
      <p:sp>
        <p:nvSpPr>
          <p:cNvPr id="3" name="Content Placeholder 2"/>
          <p:cNvSpPr>
            <a:spLocks noGrp="1"/>
          </p:cNvSpPr>
          <p:nvPr>
            <p:ph idx="1"/>
          </p:nvPr>
        </p:nvSpPr>
        <p:spPr/>
        <p:txBody>
          <a:bodyPr/>
          <a:lstStyle/>
          <a:p>
            <a:r>
              <a:rPr lang="en-US" dirty="0" smtClean="0"/>
              <a:t>D and J work hard on conflict blueprint.</a:t>
            </a:r>
          </a:p>
          <a:p>
            <a:r>
              <a:rPr lang="en-US" dirty="0" smtClean="0"/>
              <a:t>D presents gridlocked problem of J spending 3 hrs. at gym nightly after work.</a:t>
            </a:r>
          </a:p>
          <a:p>
            <a:r>
              <a:rPr lang="en-US" dirty="0" smtClean="0"/>
              <a:t>D states no point in moving home if J still gone every evening.</a:t>
            </a:r>
          </a:p>
          <a:p>
            <a:r>
              <a:rPr lang="en-US" dirty="0" smtClean="0"/>
              <a:t>They do Dream-Within Conflict Intervention.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ATTUNE (CONT.)</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J explains need to body-build, being 5’4” tall.</a:t>
            </a:r>
          </a:p>
          <a:p>
            <a:r>
              <a:rPr lang="en-US" dirty="0" smtClean="0"/>
              <a:t>J describes bullying he endured.</a:t>
            </a:r>
          </a:p>
          <a:p>
            <a:r>
              <a:rPr lang="en-US" dirty="0" smtClean="0"/>
              <a:t>J also describes physical abuse by his father.</a:t>
            </a:r>
          </a:p>
          <a:p>
            <a:r>
              <a:rPr lang="en-US" dirty="0" smtClean="0"/>
              <a:t>No tears from J, but D cries in hearing details.</a:t>
            </a:r>
          </a:p>
          <a:p>
            <a:r>
              <a:rPr lang="en-US" dirty="0" smtClean="0"/>
              <a:t>D describes loneliness of dinners alone at night, evenings alone, and emotional distance that results.</a:t>
            </a:r>
          </a:p>
          <a:p>
            <a:r>
              <a:rPr lang="en-US" dirty="0" smtClean="0"/>
              <a:t>D details earlier loneliness in childhood with isolated abusive parents and being only child, leaving her vulnerable to rejection.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ATTUNE (CONT.)</a:t>
            </a:r>
            <a:endParaRPr lang="en-US" b="1" dirty="0"/>
          </a:p>
        </p:txBody>
      </p:sp>
      <p:sp>
        <p:nvSpPr>
          <p:cNvPr id="3" name="Content Placeholder 2"/>
          <p:cNvSpPr>
            <a:spLocks noGrp="1"/>
          </p:cNvSpPr>
          <p:nvPr>
            <p:ph idx="1"/>
          </p:nvPr>
        </p:nvSpPr>
        <p:spPr/>
        <p:txBody>
          <a:bodyPr/>
          <a:lstStyle/>
          <a:p>
            <a:r>
              <a:rPr lang="en-US" dirty="0" smtClean="0"/>
              <a:t>D and J compromise – J will go to gym 3 eves/week and once on weekend.  </a:t>
            </a:r>
          </a:p>
          <a:p>
            <a:r>
              <a:rPr lang="en-US" dirty="0" smtClean="0"/>
              <a:t>D and J will go out to dinner twice week to again connect with one another.</a:t>
            </a:r>
          </a:p>
          <a:p>
            <a:r>
              <a:rPr lang="en-US" dirty="0" smtClean="0"/>
              <a:t>J needs D to be less critical of him when she’s unhappy – Criticism shuts him down.</a:t>
            </a:r>
          </a:p>
          <a:p>
            <a:r>
              <a:rPr lang="en-US" dirty="0" smtClean="0"/>
              <a:t>Taught softened start-up.</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ATTUNE (CONT.)</a:t>
            </a:r>
            <a:endParaRPr lang="en-US" b="1" dirty="0"/>
          </a:p>
        </p:txBody>
      </p:sp>
      <p:sp>
        <p:nvSpPr>
          <p:cNvPr id="3" name="Content Placeholder 2"/>
          <p:cNvSpPr>
            <a:spLocks noGrp="1"/>
          </p:cNvSpPr>
          <p:nvPr>
            <p:ph idx="1"/>
          </p:nvPr>
        </p:nvSpPr>
        <p:spPr/>
        <p:txBody>
          <a:bodyPr/>
          <a:lstStyle/>
          <a:p>
            <a:r>
              <a:rPr lang="en-US" dirty="0" smtClean="0"/>
              <a:t>J needs to do buying trip.  </a:t>
            </a:r>
          </a:p>
          <a:p>
            <a:r>
              <a:rPr lang="en-US" dirty="0" smtClean="0"/>
              <a:t>Since on these trips, J saw affair partners, D panics.</a:t>
            </a:r>
          </a:p>
          <a:p>
            <a:r>
              <a:rPr lang="en-US" dirty="0" smtClean="0"/>
              <a:t>J agrees to D’s right to call him 24/7. </a:t>
            </a:r>
          </a:p>
          <a:p>
            <a:r>
              <a:rPr lang="en-US" dirty="0" smtClean="0"/>
              <a:t>J agrees to nightly stress-reducing conversations with D.</a:t>
            </a:r>
          </a:p>
          <a:p>
            <a:r>
              <a:rPr lang="en-US" dirty="0" smtClean="0"/>
              <a:t>For end of his trip, they agree to meet in Mexico for week-long vacation.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ATTUNE (CONT.)</a:t>
            </a:r>
            <a:endParaRPr lang="en-US" b="1" dirty="0"/>
          </a:p>
        </p:txBody>
      </p:sp>
      <p:sp>
        <p:nvSpPr>
          <p:cNvPr id="3" name="Content Placeholder 2"/>
          <p:cNvSpPr>
            <a:spLocks noGrp="1"/>
          </p:cNvSpPr>
          <p:nvPr>
            <p:ph idx="1"/>
          </p:nvPr>
        </p:nvSpPr>
        <p:spPr/>
        <p:txBody>
          <a:bodyPr/>
          <a:lstStyle/>
          <a:p>
            <a:r>
              <a:rPr lang="en-US" dirty="0" smtClean="0"/>
              <a:t>Day before J leaves, D slips into escalated 4-Horsemen.  </a:t>
            </a:r>
          </a:p>
          <a:p>
            <a:r>
              <a:rPr lang="en-US" dirty="0" smtClean="0"/>
              <a:t>Emergency session using Aftermath of a Regrettable Incident kit.</a:t>
            </a:r>
          </a:p>
          <a:p>
            <a:r>
              <a:rPr lang="en-US" dirty="0" smtClean="0"/>
              <a:t>D’s escalation explored vis-à-vis PTSD triggers.</a:t>
            </a:r>
          </a:p>
          <a:p>
            <a:r>
              <a:rPr lang="en-US" dirty="0" smtClean="0"/>
              <a:t>D agrees to weekly individual sessions until joins J in Mexico.</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ATTACH</a:t>
            </a:r>
            <a:endParaRPr lang="en-US" b="1" dirty="0"/>
          </a:p>
        </p:txBody>
      </p:sp>
      <p:sp>
        <p:nvSpPr>
          <p:cNvPr id="3" name="Content Placeholder 2"/>
          <p:cNvSpPr>
            <a:spLocks noGrp="1"/>
          </p:cNvSpPr>
          <p:nvPr>
            <p:ph idx="1"/>
          </p:nvPr>
        </p:nvSpPr>
        <p:spPr/>
        <p:txBody>
          <a:bodyPr/>
          <a:lstStyle/>
          <a:p>
            <a:r>
              <a:rPr lang="en-US" dirty="0" smtClean="0"/>
              <a:t>D moves back in with J post-Mexico.</a:t>
            </a:r>
          </a:p>
          <a:p>
            <a:r>
              <a:rPr lang="en-US" dirty="0" smtClean="0"/>
              <a:t>D and J work on Rituals of Connection, including dinners, end-of-day reunions, date nights, and strengthening sex life.</a:t>
            </a:r>
          </a:p>
          <a:p>
            <a:r>
              <a:rPr lang="en-US" dirty="0" smtClean="0"/>
              <a:t>D and J work on Shared Meaning system, regarding helping out D’s adult-aged daughter (from former marriage)</a:t>
            </a:r>
            <a:endParaRPr lang="en-US"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3781</TotalTime>
  <Words>6634</Words>
  <Application>Microsoft Macintosh PowerPoint</Application>
  <PresentationFormat>On-screen Show (4:3)</PresentationFormat>
  <Paragraphs>696</Paragraphs>
  <Slides>103</Slides>
  <Notes>98</Notes>
  <HiddenSlides>0</HiddenSlides>
  <MMClips>1</MMClips>
  <ScaleCrop>false</ScaleCrop>
  <HeadingPairs>
    <vt:vector size="8" baseType="variant">
      <vt:variant>
        <vt:lpstr>Theme</vt:lpstr>
      </vt:variant>
      <vt:variant>
        <vt:i4>1</vt:i4>
      </vt:variant>
      <vt:variant>
        <vt:lpstr>Links</vt:lpstr>
      </vt:variant>
      <vt:variant>
        <vt:i4>1</vt:i4>
      </vt:variant>
      <vt:variant>
        <vt:lpstr>Embedded OLE Servers</vt:lpstr>
      </vt:variant>
      <vt:variant>
        <vt:i4>2</vt:i4>
      </vt:variant>
      <vt:variant>
        <vt:lpstr>Slide Titles</vt:lpstr>
      </vt:variant>
      <vt:variant>
        <vt:i4>103</vt:i4>
      </vt:variant>
    </vt:vector>
  </HeadingPairs>
  <TitlesOfParts>
    <vt:vector size="107" baseType="lpstr">
      <vt:lpstr>Office Theme</vt:lpstr>
      <vt:lpstr>???</vt:lpstr>
      <vt:lpstr>Chart</vt:lpstr>
      <vt:lpstr>Document</vt:lpstr>
      <vt:lpstr>THE SCIENCE OF FIDELITY AND INFIDELITY</vt:lpstr>
      <vt:lpstr>We need a science of fidelity to understand infidelity</vt:lpstr>
      <vt:lpstr>PowerPoint Presentation</vt:lpstr>
      <vt:lpstr>The Levenson-Gottman Video-Recall Rating Dial</vt:lpstr>
      <vt:lpstr>Three Measurement Domains</vt:lpstr>
      <vt:lpstr>First look at behavior: Cumulative “Dow-Jones” Average of an interaction</vt:lpstr>
      <vt:lpstr>Cumulated Data Representation: Typical Data for Low Risk Couple during conflict</vt:lpstr>
      <vt:lpstr>Typical Cumulated High Risk Couple’s Interaction during conflict</vt:lpstr>
      <vt:lpstr>Early findings with the Dow Jones graph of a conversation</vt:lpstr>
      <vt:lpstr>Later discovered three outcomes with 14-year follow up data. Middle group emotion dismissing couples</vt:lpstr>
      <vt:lpstr>Now let’s think of the history of a typical love relationship </vt:lpstr>
      <vt:lpstr>STAGE 1: The Physiology of Falling In Love– Only Certain People Can Trigger the Complex Cocktail’s  Cascade</vt:lpstr>
      <vt:lpstr>There are only some people who qualify in each stage  </vt:lpstr>
      <vt:lpstr> SO THE SECOND PHASE IS EVEN MORE SELECTIVE </vt:lpstr>
      <vt:lpstr>Salvador Minuchin : “Every marriage is a mistake” </vt:lpstr>
      <vt:lpstr>THE ANSWER: Use Hidden Markov Model Analysis –Negative affect is an absorbing state for unhappy couples: the probability of entry (thick line) exceeds the probability of exit (thin line)</vt:lpstr>
      <vt:lpstr>We call it “The Roach Motel Model” of unhappy marriage: “They check in but they don’t check out”</vt:lpstr>
      <vt:lpstr>PowerPoint Presentation</vt:lpstr>
      <vt:lpstr>Let’s now talk about trust, loyalty, commitment, fairness, &amp; betrayal</vt:lpstr>
      <vt:lpstr>PowerPoint Presentation</vt:lpstr>
      <vt:lpstr>Game theory: A general theory of all social interactions</vt:lpstr>
      <vt:lpstr>Game theory can suggest:</vt:lpstr>
      <vt:lpstr>Game theory assumes partners are rational</vt:lpstr>
      <vt:lpstr>TABLE: A YOUNG COUPLE RATES HOUSEWORK  (0 = BAD TO 10 = GOOD)</vt:lpstr>
      <vt:lpstr>With self-interest  as the metric, Jenny will try to change Al and Al will try to change Jenny</vt:lpstr>
      <vt:lpstr>How do couples build a high trust metric?  THE MAJOR QUESTION IS: “are you there for me?”</vt:lpstr>
      <vt:lpstr>PowerPoint Presentation</vt:lpstr>
      <vt:lpstr>THE QUESTION OF TRUST OPENS UP LIKE A LARGE FAN</vt:lpstr>
      <vt:lpstr>ARE YOU GOING TO BE THERE FOR ME? CAN I TALK TO YOU? WILL YOU LISTEN AND EMPATHIZE? BE ON MY SIDE?</vt:lpstr>
      <vt:lpstr>IF ANSWER IS “YES” THEN THEY BUILD TRUST -                    THEY “ATTUNE” = FULLY PROCESS A NEGATIVE EVENT</vt:lpstr>
      <vt:lpstr>WHEN PARTNERS DON’T PROCESS A NEGATIVE EVENT BETWEEN THEM, THEN WE  GET THE ZEIGARNIK EFFECT</vt:lpstr>
      <vt:lpstr>TRUST IS ALSO BUILT VIA ATTUNEMENT IN SIX “EMOTIONAL COMMAND” SYSTEMS we share with all mammals</vt:lpstr>
      <vt:lpstr>ATTACHMENT THEORY</vt:lpstr>
      <vt:lpstr>TRUST IS BUILT BY: (1) BEING THERE FOR ONE ANOTHER AND (2) REPAIRING COMMUNICATION WHEN IT GETS MESSED UP  </vt:lpstr>
      <vt:lpstr>“BEING THERE” FOR PARTNER IN THE FACE OF NEGATIVE AFFECT. </vt:lpstr>
      <vt:lpstr>BONDING IN THE CONTEXT OF NEGATIVE AFFECT IS POWERFUL. EXAMPLES ABOUND:</vt:lpstr>
      <vt:lpstr>MAJOR RESEARCH FINDING ON TRUST: ATTUNEMENT IS BUILT PRIMARILY BY PROCESSING EVERYDAY FAILURES TO COMMUNICATE</vt:lpstr>
      <vt:lpstr>CAN WE CHANGE DISTRUST TO TRUST? THE CAUSE-EFFECT EMPIRICAL QUESTION</vt:lpstr>
      <vt:lpstr>The BETRAYAL METRIC</vt:lpstr>
      <vt:lpstr>DEFINING THE BETRAYAL METRIC</vt:lpstr>
      <vt:lpstr>PowerPoint Presentation</vt:lpstr>
      <vt:lpstr>THE BETRAYAL METRIC WORKS</vt:lpstr>
      <vt:lpstr>Using Betrayal Metric we get our FINAL SURPRISING RESEARCH FINDING:</vt:lpstr>
      <vt:lpstr>WHAT BEGINS THE CASCADE TOWARDS BETRAYAL? </vt:lpstr>
      <vt:lpstr>BETRAYAL REQUIRES TURNING AWAY FROM PARTNER’S BID WITH A “NEGATIVE COMP”</vt:lpstr>
      <vt:lpstr>EXAMPLE OF COUPLE  JOHN SAW IN THERAPY</vt:lpstr>
      <vt:lpstr>THEIR REGRETTABLE INCIDENT</vt:lpstr>
      <vt:lpstr>FINDING: NEGATIVE COMPs BEGIN A CASCADE TOWARD BETRAYAL </vt:lpstr>
      <vt:lpstr>FINDING: THERE ARE ORDERLY, DETERMINISTIC, GLACIAL CASCADES TOWARD EITHER BETRAYAL OR LOYALTY</vt:lpstr>
      <vt:lpstr>THE 24 STEP GOTTMAN- RUSBULT-GLASS (GRG) CASCADE TOWARD BETRAYAL</vt:lpstr>
      <vt:lpstr>CASCADE TOWARDS BETRAYAL (CONT.)</vt:lpstr>
      <vt:lpstr>CASCADE TOWARD BETRAYAL (CONT.)</vt:lpstr>
      <vt:lpstr>CASCADE TOWARDS BETRAYAL (CONT.)</vt:lpstr>
      <vt:lpstr>Shirley Glass’s Huge Contribution</vt:lpstr>
      <vt:lpstr>Shirley Glass’s Not just friends</vt:lpstr>
      <vt:lpstr>ATONE-ATTUNE-ATTACH THERAPY:  HEALING FROM AN AFFAIR</vt:lpstr>
      <vt:lpstr>PRELIMINARIES</vt:lpstr>
      <vt:lpstr>PHASE 1: ATONE</vt:lpstr>
      <vt:lpstr>LISTENING TO HURT PARTNER’S EMOTIONS</vt:lpstr>
      <vt:lpstr>EXPLORE ATONEMENT NEEDS</vt:lpstr>
      <vt:lpstr>PHASE 2: ATTUNE</vt:lpstr>
      <vt:lpstr>Gottman-Rapoport Blueprint – replaces  active listening. Use Pulse Oximeters.</vt:lpstr>
      <vt:lpstr>DREAMS WITHIN CONFLICT INTERVENTION</vt:lpstr>
      <vt:lpstr>ATTUNE (CONT.)</vt:lpstr>
      <vt:lpstr>PowerPoint Presentation</vt:lpstr>
      <vt:lpstr>PowerPoint Presentation</vt:lpstr>
      <vt:lpstr>Work through the following five steps together.</vt:lpstr>
      <vt:lpstr>Step One:  Feelings      Share how you felt. Do not say why you felt that      way.   Avoid commenting on your partner’s        feelings.</vt:lpstr>
      <vt:lpstr>PowerPoint Presentation</vt:lpstr>
      <vt:lpstr>Step Two: Realities      Describe your “reality.” Take turns. Summarize       and validate at least a part of your partner’s        reality.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ATTUNE: (CONT.)</vt:lpstr>
      <vt:lpstr>ATTUNE (CONT.)</vt:lpstr>
      <vt:lpstr>ATTUNE: (CONT.)</vt:lpstr>
      <vt:lpstr>FILM OF PAUL AND SHANTEL</vt:lpstr>
      <vt:lpstr>PAUL AND SHANTEL</vt:lpstr>
      <vt:lpstr>FILM</vt:lpstr>
      <vt:lpstr>PHASE 3: ATTACH</vt:lpstr>
      <vt:lpstr>ATTACH (CONT.)</vt:lpstr>
      <vt:lpstr>DEBBIE AND JAKE:  Preliminaries</vt:lpstr>
      <vt:lpstr>PRELIMINARIES (CONT.)</vt:lpstr>
      <vt:lpstr>PRELIMINARIES (CONT.)</vt:lpstr>
      <vt:lpstr>TREATMENT PLAN</vt:lpstr>
      <vt:lpstr>ATONE</vt:lpstr>
      <vt:lpstr>ATONE (CONT.)</vt:lpstr>
      <vt:lpstr>ATONE (CONT.)</vt:lpstr>
      <vt:lpstr>ATONE (CONT.)</vt:lpstr>
      <vt:lpstr>ATTUNE</vt:lpstr>
      <vt:lpstr>ATTUNE (CONT.)</vt:lpstr>
      <vt:lpstr>ATTUNE (CONT.)</vt:lpstr>
      <vt:lpstr>ATTUNE (CONT.)</vt:lpstr>
      <vt:lpstr>ATTUNE (CONT.)</vt:lpstr>
      <vt:lpstr>ATTACH</vt:lpstr>
      <vt:lpstr>ATTACH (CONT.)</vt:lpstr>
      <vt:lpstr>ATTACH (CONT.)</vt:lpstr>
      <vt:lpstr>ATTACH (CONT.)</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Science and Mathematics of Fidelity &amp; Infidelity</dc:title>
  <dc:creator>John Gottman</dc:creator>
  <cp:lastModifiedBy>John Gottman</cp:lastModifiedBy>
  <cp:revision>235</cp:revision>
  <dcterms:created xsi:type="dcterms:W3CDTF">2013-03-31T00:35:06Z</dcterms:created>
  <dcterms:modified xsi:type="dcterms:W3CDTF">2013-04-20T08:51:44Z</dcterms:modified>
</cp:coreProperties>
</file>